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Thin"/>
      <p:regular r:id="rId42"/>
      <p:bold r:id="rId43"/>
      <p:italic r:id="rId44"/>
      <p:boldItalic r:id="rId45"/>
    </p:embeddedFont>
    <p:embeddedFont>
      <p:font typeface="Roboto Black"/>
      <p:bold r:id="rId46"/>
      <p:boldItalic r:id="rId47"/>
    </p:embeddedFont>
    <p:embeddedFont>
      <p:font typeface="Roboto Medium"/>
      <p:regular r:id="rId48"/>
      <p:bold r:id="rId49"/>
      <p:italic r:id="rId50"/>
      <p:boldItalic r:id="rId51"/>
    </p:embeddedFont>
    <p:embeddedFont>
      <p:font typeface="Roboto"/>
      <p:regular r:id="rId52"/>
      <p:bold r:id="rId53"/>
      <p:italic r:id="rId54"/>
      <p:boldItalic r:id="rId55"/>
    </p:embeddedFont>
    <p:embeddedFont>
      <p:font typeface="Source Code Pro"/>
      <p:regular r:id="rId56"/>
      <p:bold r:id="rId57"/>
      <p:italic r:id="rId58"/>
      <p:boldItalic r:id="rId59"/>
    </p:embeddedFont>
    <p:embeddedFont>
      <p:font typeface="Roboto Light"/>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8D0BD6-B1B1-4F57-A162-343C5789E7DC}">
  <a:tblStyle styleId="{458D0BD6-B1B1-4F57-A162-343C5789E7D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Thin-regular.fntdata"/><Relationship Id="rId41" Type="http://schemas.openxmlformats.org/officeDocument/2006/relationships/slide" Target="slides/slide35.xml"/><Relationship Id="rId44" Type="http://schemas.openxmlformats.org/officeDocument/2006/relationships/font" Target="fonts/RobotoThin-italic.fntdata"/><Relationship Id="rId43" Type="http://schemas.openxmlformats.org/officeDocument/2006/relationships/font" Target="fonts/RobotoThin-bold.fntdata"/><Relationship Id="rId46" Type="http://schemas.openxmlformats.org/officeDocument/2006/relationships/font" Target="fonts/RobotoBlack-bold.fntdata"/><Relationship Id="rId45" Type="http://schemas.openxmlformats.org/officeDocument/2006/relationships/font" Target="fonts/RobotoThin-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regular.fntdata"/><Relationship Id="rId47" Type="http://schemas.openxmlformats.org/officeDocument/2006/relationships/font" Target="fonts/RobotoBlack-boldItalic.fntdata"/><Relationship Id="rId49" Type="http://schemas.openxmlformats.org/officeDocument/2006/relationships/font" Target="fonts/Roboto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Light-italic.fntdata"/><Relationship Id="rId61" Type="http://schemas.openxmlformats.org/officeDocument/2006/relationships/font" Target="fonts/RobotoLight-bold.fntdata"/><Relationship Id="rId20" Type="http://schemas.openxmlformats.org/officeDocument/2006/relationships/slide" Target="slides/slide14.xml"/><Relationship Id="rId63" Type="http://schemas.openxmlformats.org/officeDocument/2006/relationships/font" Target="fonts/RobotoLight-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boldItalic.fntdata"/><Relationship Id="rId50" Type="http://schemas.openxmlformats.org/officeDocument/2006/relationships/font" Target="fonts/RobotoMedium-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SourceCodePro-bold.fntdata"/><Relationship Id="rId12" Type="http://schemas.openxmlformats.org/officeDocument/2006/relationships/slide" Target="slides/slide6.xml"/><Relationship Id="rId56" Type="http://schemas.openxmlformats.org/officeDocument/2006/relationships/font" Target="fonts/SourceCodePro-regular.fntdata"/><Relationship Id="rId15" Type="http://schemas.openxmlformats.org/officeDocument/2006/relationships/slide" Target="slides/slide9.xml"/><Relationship Id="rId59" Type="http://schemas.openxmlformats.org/officeDocument/2006/relationships/font" Target="fonts/SourceCodePro-boldItalic.fntdata"/><Relationship Id="rId14" Type="http://schemas.openxmlformats.org/officeDocument/2006/relationships/slide" Target="slides/slide8.xml"/><Relationship Id="rId58" Type="http://schemas.openxmlformats.org/officeDocument/2006/relationships/font" Target="fonts/SourceCodePr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d67a7a85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gd67a7a85f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d67a7a85f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gd67a7a85f7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d67a7a85f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gd67a7a85f7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d67a7a85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gd67a7a85f7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9" name="Google Shape;11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d8f4ddfad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gd8f4ddfad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d8f4ddfad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gd8f4ddfadb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d67a7a85f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gd67a7a85f7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d67a7a85f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gd67a7a85f7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d8f4ddfad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gd8f4ddfadb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d8f4ddfad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7" name="Google Shape;1267;gd8f4ddfadb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d67a7a85f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0" name="Google Shape;1280;gd67a7a85f7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d67a7a85f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gd67a7a85f7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2" name="Google Shape;13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9" name="Google Shape;13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9" name="Google Shape;13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9" name="Google Shape;133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0" name="Google Shape;135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0" name="Google Shape;13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7" name="Google Shape;13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4" name="Google Shape;137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3" name="Google Shape;140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d8f4ddfad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gd8f4ddfad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4"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86" name="Google Shape;86;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11"/>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pic>
        <p:nvPicPr>
          <p:cNvPr id="88" name="Google Shape;88;p11"/>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89" name="Google Shape;89;p1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Data Analytics and Visualization</a:t>
            </a:r>
            <a:endParaRPr b="0" i="0" sz="1800" u="none" cap="none" strike="noStrike">
              <a:solidFill>
                <a:srgbClr val="FFFFFF"/>
              </a:solidFill>
              <a:latin typeface="Roboto Medium"/>
              <a:ea typeface="Roboto Medium"/>
              <a:cs typeface="Roboto Medium"/>
              <a:sym typeface="Roboto Medium"/>
            </a:endParaRPr>
          </a:p>
        </p:txBody>
      </p:sp>
      <p:sp>
        <p:nvSpPr>
          <p:cNvPr id="90" name="Google Shape;90;p1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1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1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93" name="Google Shape;93;p1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7" name="Google Shape;97;p12"/>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0" name="Shape 100"/>
        <p:cNvGrpSpPr/>
        <p:nvPr/>
      </p:nvGrpSpPr>
      <p:grpSpPr>
        <a:xfrm>
          <a:off x="0" y="0"/>
          <a:ext cx="0" cy="0"/>
          <a:chOff x="0" y="0"/>
          <a:chExt cx="0" cy="0"/>
        </a:xfrm>
      </p:grpSpPr>
      <p:pic>
        <p:nvPicPr>
          <p:cNvPr id="101" name="Google Shape;101;p13"/>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02" name="Google Shape;102;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06" name="Google Shape;106;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7" name="Google Shape;107;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11" name="Google Shape;111;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14"/>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13" name="Google Shape;113;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8" name="Google Shape;118;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20" name="Shape 120"/>
        <p:cNvGrpSpPr/>
        <p:nvPr/>
      </p:nvGrpSpPr>
      <p:grpSpPr>
        <a:xfrm>
          <a:off x="0" y="0"/>
          <a:ext cx="0" cy="0"/>
          <a:chOff x="0" y="0"/>
          <a:chExt cx="0" cy="0"/>
        </a:xfrm>
      </p:grpSpPr>
      <p:pic>
        <p:nvPicPr>
          <p:cNvPr id="121" name="Google Shape;121;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23" name="Google Shape;123;p1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4" name="Google Shape;124;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27" name="Google Shape;127;p1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8" name="Google Shape;128;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30" name="Shape 130"/>
        <p:cNvGrpSpPr/>
        <p:nvPr/>
      </p:nvGrpSpPr>
      <p:grpSpPr>
        <a:xfrm>
          <a:off x="0" y="0"/>
          <a:ext cx="0" cy="0"/>
          <a:chOff x="0" y="0"/>
          <a:chExt cx="0" cy="0"/>
        </a:xfrm>
      </p:grpSpPr>
      <p:pic>
        <p:nvPicPr>
          <p:cNvPr id="131" name="Google Shape;131;p16"/>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32" name="Google Shape;132;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16"/>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34" name="Google Shape;134;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 name="Google Shape;136;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38" name="Google Shape;138;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39" name="Google Shape;139;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0" name="Shape 140"/>
        <p:cNvGrpSpPr/>
        <p:nvPr/>
      </p:nvGrpSpPr>
      <p:grpSpPr>
        <a:xfrm>
          <a:off x="0" y="0"/>
          <a:ext cx="0" cy="0"/>
          <a:chOff x="0" y="0"/>
          <a:chExt cx="0" cy="0"/>
        </a:xfrm>
      </p:grpSpPr>
      <p:sp>
        <p:nvSpPr>
          <p:cNvPr id="141" name="Google Shape;141;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43" name="Google Shape;143;p1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45" name="Google Shape;145;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7" name="Google Shape;147;p1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8" name="Google Shape;148;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49" name="Google Shape;149;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52" name="Google Shape;152;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18"/>
          <p:cNvPicPr preferRelativeResize="0"/>
          <p:nvPr/>
        </p:nvPicPr>
        <p:blipFill rotWithShape="1">
          <a:blip r:embed="rId3">
            <a:alphaModFix/>
          </a:blip>
          <a:srcRect b="0" l="209" r="207" t="0"/>
          <a:stretch/>
        </p:blipFill>
        <p:spPr>
          <a:xfrm>
            <a:off x="858369" y="1097625"/>
            <a:ext cx="1737361" cy="1980591"/>
          </a:xfrm>
          <a:prstGeom prst="rect">
            <a:avLst/>
          </a:prstGeom>
          <a:noFill/>
          <a:ln>
            <a:noFill/>
          </a:ln>
        </p:spPr>
      </p:pic>
      <p:sp>
        <p:nvSpPr>
          <p:cNvPr id="154" name="Google Shape;154;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18"/>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156" name="Google Shape;156;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159" name="Google Shape;159;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61" name="Shape 161"/>
        <p:cNvGrpSpPr/>
        <p:nvPr/>
      </p:nvGrpSpPr>
      <p:grpSpPr>
        <a:xfrm>
          <a:off x="0" y="0"/>
          <a:ext cx="0" cy="0"/>
          <a:chOff x="0" y="0"/>
          <a:chExt cx="0" cy="0"/>
        </a:xfrm>
      </p:grpSpPr>
      <p:sp>
        <p:nvSpPr>
          <p:cNvPr id="162" name="Google Shape;162;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63" name="Google Shape;163;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65" name="Google Shape;165;p19"/>
          <p:cNvPicPr preferRelativeResize="0"/>
          <p:nvPr/>
        </p:nvPicPr>
        <p:blipFill rotWithShape="1">
          <a:blip r:embed="rId2">
            <a:alphaModFix/>
          </a:blip>
          <a:srcRect b="0" l="504" r="502" t="0"/>
          <a:stretch/>
        </p:blipFill>
        <p:spPr>
          <a:xfrm>
            <a:off x="8257069" y="4200875"/>
            <a:ext cx="548641" cy="624077"/>
          </a:xfrm>
          <a:prstGeom prst="rect">
            <a:avLst/>
          </a:prstGeom>
          <a:noFill/>
          <a:ln>
            <a:noFill/>
          </a:ln>
        </p:spPr>
      </p:pic>
      <p:sp>
        <p:nvSpPr>
          <p:cNvPr id="166" name="Google Shape;166;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68" name="Google Shape;168;p1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9" name="Google Shape;169;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71" name="Shape 171"/>
        <p:cNvGrpSpPr/>
        <p:nvPr/>
      </p:nvGrpSpPr>
      <p:grpSpPr>
        <a:xfrm>
          <a:off x="0" y="0"/>
          <a:ext cx="0" cy="0"/>
          <a:chOff x="0" y="0"/>
          <a:chExt cx="0" cy="0"/>
        </a:xfrm>
      </p:grpSpPr>
      <p:sp>
        <p:nvSpPr>
          <p:cNvPr id="172" name="Google Shape;172;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75" name="Google Shape;175;p2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76" name="Google Shape;17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7" name="Google Shape;177;p2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78" name="Google Shape;178;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79" name="Google Shape;179;p20"/>
          <p:cNvGrpSpPr/>
          <p:nvPr/>
        </p:nvGrpSpPr>
        <p:grpSpPr>
          <a:xfrm>
            <a:off x="457200" y="1378813"/>
            <a:ext cx="776889" cy="621300"/>
            <a:chOff x="457200" y="1378813"/>
            <a:chExt cx="776889" cy="621300"/>
          </a:xfrm>
        </p:grpSpPr>
        <p:sp>
          <p:nvSpPr>
            <p:cNvPr id="180" name="Google Shape;180;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81" name="Google Shape;181;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20"/>
          <p:cNvGrpSpPr/>
          <p:nvPr/>
        </p:nvGrpSpPr>
        <p:grpSpPr>
          <a:xfrm>
            <a:off x="457200" y="2228725"/>
            <a:ext cx="776889" cy="621300"/>
            <a:chOff x="457200" y="1378813"/>
            <a:chExt cx="776889" cy="621300"/>
          </a:xfrm>
        </p:grpSpPr>
        <p:sp>
          <p:nvSpPr>
            <p:cNvPr id="183" name="Google Shape;183;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84" name="Google Shape;184;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20"/>
          <p:cNvGrpSpPr/>
          <p:nvPr/>
        </p:nvGrpSpPr>
        <p:grpSpPr>
          <a:xfrm>
            <a:off x="457200" y="3073850"/>
            <a:ext cx="776889" cy="621300"/>
            <a:chOff x="457200" y="1378813"/>
            <a:chExt cx="776889" cy="621300"/>
          </a:xfrm>
        </p:grpSpPr>
        <p:sp>
          <p:nvSpPr>
            <p:cNvPr id="186" name="Google Shape;186;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87" name="Google Shape;187;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20"/>
          <p:cNvGrpSpPr/>
          <p:nvPr/>
        </p:nvGrpSpPr>
        <p:grpSpPr>
          <a:xfrm>
            <a:off x="457200" y="3923750"/>
            <a:ext cx="776889" cy="621300"/>
            <a:chOff x="457200" y="1378813"/>
            <a:chExt cx="776889" cy="621300"/>
          </a:xfrm>
        </p:grpSpPr>
        <p:sp>
          <p:nvSpPr>
            <p:cNvPr id="189" name="Google Shape;189;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90" name="Google Shape;190;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2" name="Shape 12"/>
        <p:cNvGrpSpPr/>
        <p:nvPr/>
      </p:nvGrpSpPr>
      <p:grpSpPr>
        <a:xfrm>
          <a:off x="0" y="0"/>
          <a:ext cx="0" cy="0"/>
          <a:chOff x="0" y="0"/>
          <a:chExt cx="0" cy="0"/>
        </a:xfrm>
      </p:grpSpPr>
      <p:sp>
        <p:nvSpPr>
          <p:cNvPr id="13" name="Google Shape;13;p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5" name="Google Shape;15;p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 name="Google Shape;16;p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8" name="Google Shape;18;p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3"/>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98" name="Shape 198"/>
        <p:cNvGrpSpPr/>
        <p:nvPr/>
      </p:nvGrpSpPr>
      <p:grpSpPr>
        <a:xfrm>
          <a:off x="0" y="0"/>
          <a:ext cx="0" cy="0"/>
          <a:chOff x="0" y="0"/>
          <a:chExt cx="0" cy="0"/>
        </a:xfrm>
      </p:grpSpPr>
      <p:sp>
        <p:nvSpPr>
          <p:cNvPr id="199" name="Google Shape;199;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02" name="Google Shape;202;p2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03" name="Google Shape;203;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4" name="Google Shape;204;p2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05" name="Google Shape;205;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06" name="Google Shape;206;p21"/>
          <p:cNvGrpSpPr/>
          <p:nvPr/>
        </p:nvGrpSpPr>
        <p:grpSpPr>
          <a:xfrm>
            <a:off x="457200" y="1300225"/>
            <a:ext cx="776889" cy="621300"/>
            <a:chOff x="457200" y="1378813"/>
            <a:chExt cx="776889" cy="621300"/>
          </a:xfrm>
        </p:grpSpPr>
        <p:sp>
          <p:nvSpPr>
            <p:cNvPr id="207" name="Google Shape;207;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08" name="Google Shape;208;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21"/>
          <p:cNvGrpSpPr/>
          <p:nvPr/>
        </p:nvGrpSpPr>
        <p:grpSpPr>
          <a:xfrm>
            <a:off x="457200" y="2000125"/>
            <a:ext cx="776889" cy="621300"/>
            <a:chOff x="457200" y="1378813"/>
            <a:chExt cx="776889" cy="621300"/>
          </a:xfrm>
        </p:grpSpPr>
        <p:sp>
          <p:nvSpPr>
            <p:cNvPr id="210" name="Google Shape;210;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11" name="Google Shape;211;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21"/>
          <p:cNvGrpSpPr/>
          <p:nvPr/>
        </p:nvGrpSpPr>
        <p:grpSpPr>
          <a:xfrm>
            <a:off x="457200" y="2692850"/>
            <a:ext cx="776889" cy="621300"/>
            <a:chOff x="457200" y="1378813"/>
            <a:chExt cx="776889" cy="621300"/>
          </a:xfrm>
        </p:grpSpPr>
        <p:sp>
          <p:nvSpPr>
            <p:cNvPr id="213" name="Google Shape;213;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14" name="Google Shape;214;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21"/>
          <p:cNvGrpSpPr/>
          <p:nvPr/>
        </p:nvGrpSpPr>
        <p:grpSpPr>
          <a:xfrm>
            <a:off x="457200" y="3390350"/>
            <a:ext cx="776889" cy="621300"/>
            <a:chOff x="457200" y="1378813"/>
            <a:chExt cx="776889" cy="621300"/>
          </a:xfrm>
        </p:grpSpPr>
        <p:sp>
          <p:nvSpPr>
            <p:cNvPr id="216" name="Google Shape;216;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17" name="Google Shape;217;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 name="Google Shape;224;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5" name="Google Shape;225;p21"/>
          <p:cNvGrpSpPr/>
          <p:nvPr/>
        </p:nvGrpSpPr>
        <p:grpSpPr>
          <a:xfrm>
            <a:off x="469500" y="4083075"/>
            <a:ext cx="776889" cy="621300"/>
            <a:chOff x="457200" y="1378813"/>
            <a:chExt cx="776889" cy="621300"/>
          </a:xfrm>
        </p:grpSpPr>
        <p:sp>
          <p:nvSpPr>
            <p:cNvPr id="226" name="Google Shape;226;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27" name="Google Shape;227;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30" name="Shape 230"/>
        <p:cNvGrpSpPr/>
        <p:nvPr/>
      </p:nvGrpSpPr>
      <p:grpSpPr>
        <a:xfrm>
          <a:off x="0" y="0"/>
          <a:ext cx="0" cy="0"/>
          <a:chOff x="0" y="0"/>
          <a:chExt cx="0" cy="0"/>
        </a:xfrm>
      </p:grpSpPr>
      <p:sp>
        <p:nvSpPr>
          <p:cNvPr id="231" name="Google Shape;231;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34" name="Google Shape;234;p2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35" name="Google Shape;23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36" name="Google Shape;236;p2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37" name="Google Shape;237;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8" name="Google Shape;238;p22"/>
          <p:cNvGrpSpPr/>
          <p:nvPr/>
        </p:nvGrpSpPr>
        <p:grpSpPr>
          <a:xfrm>
            <a:off x="457200" y="1237825"/>
            <a:ext cx="776900" cy="486300"/>
            <a:chOff x="457200" y="1466425"/>
            <a:chExt cx="776900" cy="486300"/>
          </a:xfrm>
        </p:grpSpPr>
        <p:sp>
          <p:nvSpPr>
            <p:cNvPr id="239" name="Google Shape;23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40" name="Google Shape;24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22"/>
          <p:cNvGrpSpPr/>
          <p:nvPr/>
        </p:nvGrpSpPr>
        <p:grpSpPr>
          <a:xfrm>
            <a:off x="457200" y="1828900"/>
            <a:ext cx="776900" cy="486300"/>
            <a:chOff x="457200" y="1466425"/>
            <a:chExt cx="776900" cy="486300"/>
          </a:xfrm>
        </p:grpSpPr>
        <p:sp>
          <p:nvSpPr>
            <p:cNvPr id="244" name="Google Shape;244;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45" name="Google Shape;245;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22"/>
          <p:cNvGrpSpPr/>
          <p:nvPr/>
        </p:nvGrpSpPr>
        <p:grpSpPr>
          <a:xfrm>
            <a:off x="457200" y="2419975"/>
            <a:ext cx="776900" cy="486300"/>
            <a:chOff x="457200" y="1466425"/>
            <a:chExt cx="776900" cy="486300"/>
          </a:xfrm>
        </p:grpSpPr>
        <p:sp>
          <p:nvSpPr>
            <p:cNvPr id="248" name="Google Shape;248;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49" name="Google Shape;249;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22"/>
          <p:cNvGrpSpPr/>
          <p:nvPr/>
        </p:nvGrpSpPr>
        <p:grpSpPr>
          <a:xfrm>
            <a:off x="457200" y="3011050"/>
            <a:ext cx="776900" cy="486300"/>
            <a:chOff x="457200" y="1466425"/>
            <a:chExt cx="776900" cy="486300"/>
          </a:xfrm>
        </p:grpSpPr>
        <p:sp>
          <p:nvSpPr>
            <p:cNvPr id="252" name="Google Shape;252;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53" name="Google Shape;253;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22"/>
          <p:cNvGrpSpPr/>
          <p:nvPr/>
        </p:nvGrpSpPr>
        <p:grpSpPr>
          <a:xfrm>
            <a:off x="457200" y="3602137"/>
            <a:ext cx="776900" cy="486300"/>
            <a:chOff x="457200" y="1466425"/>
            <a:chExt cx="776900" cy="486300"/>
          </a:xfrm>
        </p:grpSpPr>
        <p:sp>
          <p:nvSpPr>
            <p:cNvPr id="256" name="Google Shape;256;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57" name="Google Shape;257;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22"/>
          <p:cNvGrpSpPr/>
          <p:nvPr/>
        </p:nvGrpSpPr>
        <p:grpSpPr>
          <a:xfrm>
            <a:off x="457200" y="4193262"/>
            <a:ext cx="776900" cy="486300"/>
            <a:chOff x="457200" y="1466425"/>
            <a:chExt cx="776900" cy="486300"/>
          </a:xfrm>
        </p:grpSpPr>
        <p:sp>
          <p:nvSpPr>
            <p:cNvPr id="260" name="Google Shape;26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61" name="Google Shape;26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67" name="Shape 267"/>
        <p:cNvGrpSpPr/>
        <p:nvPr/>
      </p:nvGrpSpPr>
      <p:grpSpPr>
        <a:xfrm>
          <a:off x="0" y="0"/>
          <a:ext cx="0" cy="0"/>
          <a:chOff x="0" y="0"/>
          <a:chExt cx="0" cy="0"/>
        </a:xfrm>
      </p:grpSpPr>
      <p:sp>
        <p:nvSpPr>
          <p:cNvPr id="268" name="Google Shape;268;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1" name="Google Shape;271;p2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72" name="Google Shape;27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73" name="Google Shape;273;p2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74" name="Google Shape;27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5" name="Google Shape;275;p23"/>
          <p:cNvGrpSpPr/>
          <p:nvPr/>
        </p:nvGrpSpPr>
        <p:grpSpPr>
          <a:xfrm>
            <a:off x="457200" y="1237825"/>
            <a:ext cx="776900" cy="486300"/>
            <a:chOff x="457200" y="1466425"/>
            <a:chExt cx="776900" cy="486300"/>
          </a:xfrm>
        </p:grpSpPr>
        <p:sp>
          <p:nvSpPr>
            <p:cNvPr id="276" name="Google Shape;276;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77" name="Google Shape;277;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9" name="Google Shape;279;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23"/>
          <p:cNvGrpSpPr/>
          <p:nvPr/>
        </p:nvGrpSpPr>
        <p:grpSpPr>
          <a:xfrm>
            <a:off x="457200" y="1828900"/>
            <a:ext cx="776900" cy="486300"/>
            <a:chOff x="457200" y="1466425"/>
            <a:chExt cx="776900" cy="486300"/>
          </a:xfrm>
        </p:grpSpPr>
        <p:sp>
          <p:nvSpPr>
            <p:cNvPr id="281" name="Google Shape;281;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82" name="Google Shape;282;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23"/>
          <p:cNvGrpSpPr/>
          <p:nvPr/>
        </p:nvGrpSpPr>
        <p:grpSpPr>
          <a:xfrm>
            <a:off x="457200" y="2419975"/>
            <a:ext cx="776900" cy="486300"/>
            <a:chOff x="457200" y="1466425"/>
            <a:chExt cx="776900" cy="486300"/>
          </a:xfrm>
        </p:grpSpPr>
        <p:sp>
          <p:nvSpPr>
            <p:cNvPr id="285" name="Google Shape;285;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86" name="Google Shape;286;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23"/>
          <p:cNvGrpSpPr/>
          <p:nvPr/>
        </p:nvGrpSpPr>
        <p:grpSpPr>
          <a:xfrm>
            <a:off x="457200" y="3011050"/>
            <a:ext cx="776900" cy="486300"/>
            <a:chOff x="457200" y="1466425"/>
            <a:chExt cx="776900" cy="486300"/>
          </a:xfrm>
        </p:grpSpPr>
        <p:sp>
          <p:nvSpPr>
            <p:cNvPr id="289" name="Google Shape;289;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0" name="Google Shape;290;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23"/>
          <p:cNvGrpSpPr/>
          <p:nvPr/>
        </p:nvGrpSpPr>
        <p:grpSpPr>
          <a:xfrm>
            <a:off x="457200" y="3602137"/>
            <a:ext cx="776900" cy="486300"/>
            <a:chOff x="457200" y="1466425"/>
            <a:chExt cx="776900" cy="486300"/>
          </a:xfrm>
        </p:grpSpPr>
        <p:sp>
          <p:nvSpPr>
            <p:cNvPr id="293" name="Google Shape;293;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94" name="Google Shape;294;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23"/>
          <p:cNvGrpSpPr/>
          <p:nvPr/>
        </p:nvGrpSpPr>
        <p:grpSpPr>
          <a:xfrm>
            <a:off x="457200" y="4193262"/>
            <a:ext cx="776900" cy="486300"/>
            <a:chOff x="457200" y="1466425"/>
            <a:chExt cx="776900" cy="486300"/>
          </a:xfrm>
        </p:grpSpPr>
        <p:sp>
          <p:nvSpPr>
            <p:cNvPr id="297" name="Google Shape;297;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98" name="Google Shape;298;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04" name="Shape 304"/>
        <p:cNvGrpSpPr/>
        <p:nvPr/>
      </p:nvGrpSpPr>
      <p:grpSpPr>
        <a:xfrm>
          <a:off x="0" y="0"/>
          <a:ext cx="0" cy="0"/>
          <a:chOff x="0" y="0"/>
          <a:chExt cx="0" cy="0"/>
        </a:xfrm>
      </p:grpSpPr>
      <p:sp>
        <p:nvSpPr>
          <p:cNvPr id="305" name="Google Shape;305;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08" name="Google Shape;308;p2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09" name="Google Shape;30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10" name="Google Shape;310;p2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1" name="Google Shape;31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2" name="Google Shape;312;p24"/>
          <p:cNvGrpSpPr/>
          <p:nvPr/>
        </p:nvGrpSpPr>
        <p:grpSpPr>
          <a:xfrm>
            <a:off x="457222" y="1149803"/>
            <a:ext cx="713194" cy="446423"/>
            <a:chOff x="457200" y="1466425"/>
            <a:chExt cx="776900" cy="486300"/>
          </a:xfrm>
        </p:grpSpPr>
        <p:sp>
          <p:nvSpPr>
            <p:cNvPr id="313" name="Google Shape;31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14" name="Google Shape;31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24"/>
          <p:cNvGrpSpPr/>
          <p:nvPr/>
        </p:nvGrpSpPr>
        <p:grpSpPr>
          <a:xfrm>
            <a:off x="457222" y="1672428"/>
            <a:ext cx="713194" cy="446423"/>
            <a:chOff x="457200" y="1466425"/>
            <a:chExt cx="776900" cy="486300"/>
          </a:xfrm>
        </p:grpSpPr>
        <p:sp>
          <p:nvSpPr>
            <p:cNvPr id="318" name="Google Shape;31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19" name="Google Shape;31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24"/>
          <p:cNvGrpSpPr/>
          <p:nvPr/>
        </p:nvGrpSpPr>
        <p:grpSpPr>
          <a:xfrm>
            <a:off x="457197" y="2195578"/>
            <a:ext cx="713194" cy="446423"/>
            <a:chOff x="457200" y="1466425"/>
            <a:chExt cx="776900" cy="486300"/>
          </a:xfrm>
        </p:grpSpPr>
        <p:sp>
          <p:nvSpPr>
            <p:cNvPr id="323" name="Google Shape;32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324" name="Google Shape;32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24"/>
          <p:cNvGrpSpPr/>
          <p:nvPr/>
        </p:nvGrpSpPr>
        <p:grpSpPr>
          <a:xfrm>
            <a:off x="457197" y="2718203"/>
            <a:ext cx="713194" cy="446423"/>
            <a:chOff x="457200" y="1466425"/>
            <a:chExt cx="776900" cy="486300"/>
          </a:xfrm>
        </p:grpSpPr>
        <p:sp>
          <p:nvSpPr>
            <p:cNvPr id="328" name="Google Shape;32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329" name="Google Shape;32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 name="Google Shape;331;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24"/>
          <p:cNvGrpSpPr/>
          <p:nvPr/>
        </p:nvGrpSpPr>
        <p:grpSpPr>
          <a:xfrm>
            <a:off x="457222" y="3240828"/>
            <a:ext cx="713194" cy="446423"/>
            <a:chOff x="457200" y="1466425"/>
            <a:chExt cx="776900" cy="486300"/>
          </a:xfrm>
        </p:grpSpPr>
        <p:sp>
          <p:nvSpPr>
            <p:cNvPr id="333" name="Google Shape;33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334" name="Google Shape;33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6" name="Google Shape;336;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24"/>
          <p:cNvGrpSpPr/>
          <p:nvPr/>
        </p:nvGrpSpPr>
        <p:grpSpPr>
          <a:xfrm>
            <a:off x="457222" y="3763453"/>
            <a:ext cx="713194" cy="446423"/>
            <a:chOff x="457200" y="1466425"/>
            <a:chExt cx="776900" cy="486300"/>
          </a:xfrm>
        </p:grpSpPr>
        <p:sp>
          <p:nvSpPr>
            <p:cNvPr id="338" name="Google Shape;33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339" name="Google Shape;33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24"/>
          <p:cNvGrpSpPr/>
          <p:nvPr/>
        </p:nvGrpSpPr>
        <p:grpSpPr>
          <a:xfrm>
            <a:off x="457222" y="4311603"/>
            <a:ext cx="713194" cy="446423"/>
            <a:chOff x="457200" y="1466425"/>
            <a:chExt cx="776900" cy="486300"/>
          </a:xfrm>
        </p:grpSpPr>
        <p:sp>
          <p:nvSpPr>
            <p:cNvPr id="343" name="Google Shape;34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344" name="Google Shape;34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46" name="Shape 346"/>
        <p:cNvGrpSpPr/>
        <p:nvPr/>
      </p:nvGrpSpPr>
      <p:grpSpPr>
        <a:xfrm>
          <a:off x="0" y="0"/>
          <a:ext cx="0" cy="0"/>
          <a:chOff x="0" y="0"/>
          <a:chExt cx="0" cy="0"/>
        </a:xfrm>
      </p:grpSpPr>
      <p:sp>
        <p:nvSpPr>
          <p:cNvPr id="347" name="Google Shape;347;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 name="Google Shape;348;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49" name="Google Shape;349;p2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0" name="Google Shape;350;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51" name="Google Shape;351;p2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2" name="Google Shape;352;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3" name="Google Shape;353;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25"/>
          <p:cNvGrpSpPr/>
          <p:nvPr/>
        </p:nvGrpSpPr>
        <p:grpSpPr>
          <a:xfrm>
            <a:off x="457427" y="3873038"/>
            <a:ext cx="602564" cy="377174"/>
            <a:chOff x="457200" y="1466425"/>
            <a:chExt cx="776900" cy="486300"/>
          </a:xfrm>
        </p:grpSpPr>
        <p:sp>
          <p:nvSpPr>
            <p:cNvPr id="355" name="Google Shape;35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356" name="Google Shape;35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Google Shape;358;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25"/>
          <p:cNvGrpSpPr/>
          <p:nvPr/>
        </p:nvGrpSpPr>
        <p:grpSpPr>
          <a:xfrm>
            <a:off x="457315" y="4311142"/>
            <a:ext cx="602564" cy="377174"/>
            <a:chOff x="457200" y="1466425"/>
            <a:chExt cx="776900" cy="486300"/>
          </a:xfrm>
        </p:grpSpPr>
        <p:sp>
          <p:nvSpPr>
            <p:cNvPr id="360" name="Google Shape;36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361" name="Google Shape;36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25"/>
          <p:cNvGrpSpPr/>
          <p:nvPr/>
        </p:nvGrpSpPr>
        <p:grpSpPr>
          <a:xfrm>
            <a:off x="457377" y="2996663"/>
            <a:ext cx="602564" cy="377174"/>
            <a:chOff x="457200" y="1466425"/>
            <a:chExt cx="776900" cy="486300"/>
          </a:xfrm>
        </p:grpSpPr>
        <p:sp>
          <p:nvSpPr>
            <p:cNvPr id="365" name="Google Shape;36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366" name="Google Shape;36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8" name="Google Shape;368;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25"/>
          <p:cNvGrpSpPr/>
          <p:nvPr/>
        </p:nvGrpSpPr>
        <p:grpSpPr>
          <a:xfrm>
            <a:off x="457265" y="3434767"/>
            <a:ext cx="602564" cy="377174"/>
            <a:chOff x="457200" y="1466425"/>
            <a:chExt cx="776900" cy="486300"/>
          </a:xfrm>
        </p:grpSpPr>
        <p:sp>
          <p:nvSpPr>
            <p:cNvPr id="370" name="Google Shape;37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371" name="Google Shape;37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 name="Google Shape;373;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25"/>
          <p:cNvGrpSpPr/>
          <p:nvPr/>
        </p:nvGrpSpPr>
        <p:grpSpPr>
          <a:xfrm>
            <a:off x="457402" y="2135288"/>
            <a:ext cx="602564" cy="377174"/>
            <a:chOff x="457200" y="1466425"/>
            <a:chExt cx="776900" cy="486300"/>
          </a:xfrm>
        </p:grpSpPr>
        <p:sp>
          <p:nvSpPr>
            <p:cNvPr id="375" name="Google Shape;37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376" name="Google Shape;37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8" name="Google Shape;378;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25"/>
          <p:cNvGrpSpPr/>
          <p:nvPr/>
        </p:nvGrpSpPr>
        <p:grpSpPr>
          <a:xfrm>
            <a:off x="457290" y="2573392"/>
            <a:ext cx="602564" cy="377174"/>
            <a:chOff x="457200" y="1466425"/>
            <a:chExt cx="776900" cy="486300"/>
          </a:xfrm>
        </p:grpSpPr>
        <p:sp>
          <p:nvSpPr>
            <p:cNvPr id="380" name="Google Shape;38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381" name="Google Shape;38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25"/>
          <p:cNvGrpSpPr/>
          <p:nvPr/>
        </p:nvGrpSpPr>
        <p:grpSpPr>
          <a:xfrm>
            <a:off x="457352" y="1258913"/>
            <a:ext cx="602564" cy="377174"/>
            <a:chOff x="457200" y="1466425"/>
            <a:chExt cx="776900" cy="486300"/>
          </a:xfrm>
        </p:grpSpPr>
        <p:sp>
          <p:nvSpPr>
            <p:cNvPr id="385" name="Google Shape;38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386" name="Google Shape;38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25"/>
          <p:cNvGrpSpPr/>
          <p:nvPr/>
        </p:nvGrpSpPr>
        <p:grpSpPr>
          <a:xfrm>
            <a:off x="457240" y="1697017"/>
            <a:ext cx="602564" cy="377174"/>
            <a:chOff x="457200" y="1466425"/>
            <a:chExt cx="776900" cy="486300"/>
          </a:xfrm>
        </p:grpSpPr>
        <p:sp>
          <p:nvSpPr>
            <p:cNvPr id="390" name="Google Shape;39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391" name="Google Shape;39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93" name="Shape 393"/>
        <p:cNvGrpSpPr/>
        <p:nvPr/>
      </p:nvGrpSpPr>
      <p:grpSpPr>
        <a:xfrm>
          <a:off x="0" y="0"/>
          <a:ext cx="0" cy="0"/>
          <a:chOff x="0" y="0"/>
          <a:chExt cx="0" cy="0"/>
        </a:xfrm>
      </p:grpSpPr>
      <p:sp>
        <p:nvSpPr>
          <p:cNvPr id="394" name="Google Shape;394;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6" name="Google Shape;396;p2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97" name="Google Shape;397;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98" name="Google Shape;398;p2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99" name="Google Shape;399;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0" name="Google Shape;400;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1" name="Google Shape;401;p26"/>
          <p:cNvGrpSpPr/>
          <p:nvPr/>
        </p:nvGrpSpPr>
        <p:grpSpPr>
          <a:xfrm>
            <a:off x="457427" y="3873038"/>
            <a:ext cx="602564" cy="377174"/>
            <a:chOff x="457200" y="1466425"/>
            <a:chExt cx="776900" cy="486300"/>
          </a:xfrm>
        </p:grpSpPr>
        <p:sp>
          <p:nvSpPr>
            <p:cNvPr id="402" name="Google Shape;40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03" name="Google Shape;40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26"/>
          <p:cNvGrpSpPr/>
          <p:nvPr/>
        </p:nvGrpSpPr>
        <p:grpSpPr>
          <a:xfrm>
            <a:off x="457315" y="4311142"/>
            <a:ext cx="602564" cy="377174"/>
            <a:chOff x="457200" y="1466425"/>
            <a:chExt cx="776900" cy="486300"/>
          </a:xfrm>
        </p:grpSpPr>
        <p:sp>
          <p:nvSpPr>
            <p:cNvPr id="407" name="Google Shape;40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08" name="Google Shape;40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26"/>
          <p:cNvGrpSpPr/>
          <p:nvPr/>
        </p:nvGrpSpPr>
        <p:grpSpPr>
          <a:xfrm>
            <a:off x="457377" y="2996663"/>
            <a:ext cx="602564" cy="377174"/>
            <a:chOff x="457200" y="1466425"/>
            <a:chExt cx="776900" cy="486300"/>
          </a:xfrm>
        </p:grpSpPr>
        <p:sp>
          <p:nvSpPr>
            <p:cNvPr id="412" name="Google Shape;41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13" name="Google Shape;41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26"/>
          <p:cNvGrpSpPr/>
          <p:nvPr/>
        </p:nvGrpSpPr>
        <p:grpSpPr>
          <a:xfrm>
            <a:off x="457265" y="3434767"/>
            <a:ext cx="602564" cy="377174"/>
            <a:chOff x="457200" y="1466425"/>
            <a:chExt cx="776900" cy="486300"/>
          </a:xfrm>
        </p:grpSpPr>
        <p:sp>
          <p:nvSpPr>
            <p:cNvPr id="417" name="Google Shape;41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18" name="Google Shape;41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1" name="Google Shape;421;p26"/>
          <p:cNvGrpSpPr/>
          <p:nvPr/>
        </p:nvGrpSpPr>
        <p:grpSpPr>
          <a:xfrm>
            <a:off x="457402" y="2135288"/>
            <a:ext cx="602564" cy="377174"/>
            <a:chOff x="457200" y="1466425"/>
            <a:chExt cx="776900" cy="486300"/>
          </a:xfrm>
        </p:grpSpPr>
        <p:sp>
          <p:nvSpPr>
            <p:cNvPr id="422" name="Google Shape;42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23" name="Google Shape;42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26"/>
          <p:cNvGrpSpPr/>
          <p:nvPr/>
        </p:nvGrpSpPr>
        <p:grpSpPr>
          <a:xfrm>
            <a:off x="457290" y="2573392"/>
            <a:ext cx="602564" cy="377174"/>
            <a:chOff x="457200" y="1466425"/>
            <a:chExt cx="776900" cy="486300"/>
          </a:xfrm>
        </p:grpSpPr>
        <p:sp>
          <p:nvSpPr>
            <p:cNvPr id="427" name="Google Shape;42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28" name="Google Shape;42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26"/>
          <p:cNvGrpSpPr/>
          <p:nvPr/>
        </p:nvGrpSpPr>
        <p:grpSpPr>
          <a:xfrm>
            <a:off x="457352" y="1258913"/>
            <a:ext cx="602564" cy="377174"/>
            <a:chOff x="457200" y="1466425"/>
            <a:chExt cx="776900" cy="486300"/>
          </a:xfrm>
        </p:grpSpPr>
        <p:sp>
          <p:nvSpPr>
            <p:cNvPr id="432" name="Google Shape;43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33" name="Google Shape;43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26"/>
          <p:cNvGrpSpPr/>
          <p:nvPr/>
        </p:nvGrpSpPr>
        <p:grpSpPr>
          <a:xfrm>
            <a:off x="457240" y="1697017"/>
            <a:ext cx="602564" cy="377174"/>
            <a:chOff x="457200" y="1466425"/>
            <a:chExt cx="776900" cy="486300"/>
          </a:xfrm>
        </p:grpSpPr>
        <p:sp>
          <p:nvSpPr>
            <p:cNvPr id="437" name="Google Shape;43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38" name="Google Shape;43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40" name="Shape 440"/>
        <p:cNvGrpSpPr/>
        <p:nvPr/>
      </p:nvGrpSpPr>
      <p:grpSpPr>
        <a:xfrm>
          <a:off x="0" y="0"/>
          <a:ext cx="0" cy="0"/>
          <a:chOff x="0" y="0"/>
          <a:chExt cx="0" cy="0"/>
        </a:xfrm>
      </p:grpSpPr>
      <p:sp>
        <p:nvSpPr>
          <p:cNvPr id="441" name="Google Shape;441;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43" name="Google Shape;443;p2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44" name="Google Shape;444;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45" name="Google Shape;445;p2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46" name="Google Shape;446;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47" name="Google Shape;447;p27"/>
          <p:cNvGrpSpPr/>
          <p:nvPr/>
        </p:nvGrpSpPr>
        <p:grpSpPr>
          <a:xfrm>
            <a:off x="457181" y="1345103"/>
            <a:ext cx="533372" cy="533480"/>
            <a:chOff x="457200" y="1378813"/>
            <a:chExt cx="695400" cy="695450"/>
          </a:xfrm>
        </p:grpSpPr>
        <p:sp>
          <p:nvSpPr>
            <p:cNvPr id="448" name="Google Shape;448;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449" name="Google Shape;449;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0" name="Google Shape;450;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2" name="Google Shape;452;p27"/>
          <p:cNvGrpSpPr/>
          <p:nvPr/>
        </p:nvGrpSpPr>
        <p:grpSpPr>
          <a:xfrm>
            <a:off x="3305156" y="1345103"/>
            <a:ext cx="533372" cy="533480"/>
            <a:chOff x="457200" y="1378813"/>
            <a:chExt cx="695400" cy="695450"/>
          </a:xfrm>
        </p:grpSpPr>
        <p:sp>
          <p:nvSpPr>
            <p:cNvPr id="453" name="Google Shape;453;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454" name="Google Shape;454;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27"/>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7"/>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7" name="Google Shape;457;p27"/>
          <p:cNvGrpSpPr/>
          <p:nvPr/>
        </p:nvGrpSpPr>
        <p:grpSpPr>
          <a:xfrm>
            <a:off x="6134081" y="1345853"/>
            <a:ext cx="533372" cy="533480"/>
            <a:chOff x="457200" y="1378813"/>
            <a:chExt cx="695400" cy="695450"/>
          </a:xfrm>
        </p:grpSpPr>
        <p:sp>
          <p:nvSpPr>
            <p:cNvPr id="458" name="Google Shape;458;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459" name="Google Shape;459;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2" name="Shape 462"/>
        <p:cNvGrpSpPr/>
        <p:nvPr/>
      </p:nvGrpSpPr>
      <p:grpSpPr>
        <a:xfrm>
          <a:off x="0" y="0"/>
          <a:ext cx="0" cy="0"/>
          <a:chOff x="0" y="0"/>
          <a:chExt cx="0" cy="0"/>
        </a:xfrm>
      </p:grpSpPr>
      <p:sp>
        <p:nvSpPr>
          <p:cNvPr id="463" name="Google Shape;46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65" name="Google Shape;465;p2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66" name="Google Shape;46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67" name="Google Shape;467;p2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68" name="Google Shape;46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470" name="Google Shape;470;p2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475" name="Google Shape;475;p2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476" name="Google Shape;476;p2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481" name="Google Shape;481;p2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482" name="Google Shape;482;p2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9" name="Shape 489"/>
        <p:cNvGrpSpPr/>
        <p:nvPr/>
      </p:nvGrpSpPr>
      <p:grpSpPr>
        <a:xfrm>
          <a:off x="0" y="0"/>
          <a:ext cx="0" cy="0"/>
          <a:chOff x="0" y="0"/>
          <a:chExt cx="0" cy="0"/>
        </a:xfrm>
      </p:grpSpPr>
      <p:sp>
        <p:nvSpPr>
          <p:cNvPr id="490" name="Google Shape;490;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93" name="Google Shape;493;p2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94" name="Google Shape;4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95" name="Google Shape;495;p2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96" name="Google Shape;496;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04" name="Google Shape;504;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5" name="Google Shape;505;p29"/>
          <p:cNvPicPr preferRelativeResize="0"/>
          <p:nvPr/>
        </p:nvPicPr>
        <p:blipFill rotWithShape="1">
          <a:blip r:embed="rId3">
            <a:alphaModFix/>
          </a:blip>
          <a:srcRect b="236" l="0" r="0" t="227"/>
          <a:stretch/>
        </p:blipFill>
        <p:spPr>
          <a:xfrm>
            <a:off x="429768" y="2227098"/>
            <a:ext cx="785566" cy="606900"/>
          </a:xfrm>
          <a:prstGeom prst="rect">
            <a:avLst/>
          </a:prstGeom>
          <a:noFill/>
          <a:ln>
            <a:noFill/>
          </a:ln>
        </p:spPr>
      </p:pic>
      <p:pic>
        <p:nvPicPr>
          <p:cNvPr id="506" name="Google Shape;506;p29"/>
          <p:cNvPicPr preferRelativeResize="0"/>
          <p:nvPr/>
        </p:nvPicPr>
        <p:blipFill rotWithShape="1">
          <a:blip r:embed="rId3">
            <a:alphaModFix/>
          </a:blip>
          <a:srcRect b="236" l="0" r="0" t="227"/>
          <a:stretch/>
        </p:blipFill>
        <p:spPr>
          <a:xfrm>
            <a:off x="432306" y="3916573"/>
            <a:ext cx="785566" cy="606900"/>
          </a:xfrm>
          <a:prstGeom prst="rect">
            <a:avLst/>
          </a:prstGeom>
          <a:noFill/>
          <a:ln>
            <a:noFill/>
          </a:ln>
        </p:spPr>
      </p:pic>
      <p:pic>
        <p:nvPicPr>
          <p:cNvPr id="507" name="Google Shape;507;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8" name="Shape 508"/>
        <p:cNvGrpSpPr/>
        <p:nvPr/>
      </p:nvGrpSpPr>
      <p:grpSpPr>
        <a:xfrm>
          <a:off x="0" y="0"/>
          <a:ext cx="0" cy="0"/>
          <a:chOff x="0" y="0"/>
          <a:chExt cx="0" cy="0"/>
        </a:xfrm>
      </p:grpSpPr>
      <p:sp>
        <p:nvSpPr>
          <p:cNvPr id="509" name="Google Shape;509;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 name="Google Shape;511;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12" name="Google Shape;512;p3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13" name="Google Shape;51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14" name="Google Shape;514;p3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15" name="Google Shape;515;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1" name="Google Shape;521;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3" name="Google Shape;523;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4" name="Google Shape;524;p30"/>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25" name="Google Shape;525;p30"/>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26" name="Google Shape;526;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 name="Google Shape;22;p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txBox="1"/>
          <p:nvPr>
            <p:ph idx="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7" name="Shape 527"/>
        <p:cNvGrpSpPr/>
        <p:nvPr/>
      </p:nvGrpSpPr>
      <p:grpSpPr>
        <a:xfrm>
          <a:off x="0" y="0"/>
          <a:ext cx="0" cy="0"/>
          <a:chOff x="0" y="0"/>
          <a:chExt cx="0" cy="0"/>
        </a:xfrm>
      </p:grpSpPr>
      <p:sp>
        <p:nvSpPr>
          <p:cNvPr id="528" name="Google Shape;528;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1" name="Google Shape;531;p3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32" name="Google Shape;532;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33" name="Google Shape;533;p3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34" name="Google Shape;534;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6" name="Google Shape;536;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2" name="Google Shape;542;p3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3" name="Google Shape;543;p31"/>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44" name="Google Shape;544;p31"/>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5" name="Google Shape;545;p31"/>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6" name="Shape 546"/>
        <p:cNvGrpSpPr/>
        <p:nvPr/>
      </p:nvGrpSpPr>
      <p:grpSpPr>
        <a:xfrm>
          <a:off x="0" y="0"/>
          <a:ext cx="0" cy="0"/>
          <a:chOff x="0" y="0"/>
          <a:chExt cx="0" cy="0"/>
        </a:xfrm>
      </p:grpSpPr>
      <p:sp>
        <p:nvSpPr>
          <p:cNvPr id="547" name="Google Shape;547;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50" name="Google Shape;550;p3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51" name="Google Shape;551;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52" name="Google Shape;552;p3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53" name="Google Shape;553;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 name="Google Shape;554;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61" name="Google Shape;561;p32"/>
          <p:cNvPicPr preferRelativeResize="0"/>
          <p:nvPr/>
        </p:nvPicPr>
        <p:blipFill rotWithShape="1">
          <a:blip r:embed="rId2">
            <a:alphaModFix/>
          </a:blip>
          <a:srcRect b="463" l="0" r="0" t="475"/>
          <a:stretch/>
        </p:blipFill>
        <p:spPr>
          <a:xfrm>
            <a:off x="429768" y="1402811"/>
            <a:ext cx="785567" cy="606900"/>
          </a:xfrm>
          <a:prstGeom prst="rect">
            <a:avLst/>
          </a:prstGeom>
          <a:noFill/>
          <a:ln>
            <a:noFill/>
          </a:ln>
        </p:spPr>
      </p:pic>
      <p:pic>
        <p:nvPicPr>
          <p:cNvPr id="562" name="Google Shape;562;p32"/>
          <p:cNvPicPr preferRelativeResize="0"/>
          <p:nvPr/>
        </p:nvPicPr>
        <p:blipFill rotWithShape="1">
          <a:blip r:embed="rId2">
            <a:alphaModFix/>
          </a:blip>
          <a:srcRect b="463" l="0" r="0" t="475"/>
          <a:stretch/>
        </p:blipFill>
        <p:spPr>
          <a:xfrm>
            <a:off x="429768" y="2227098"/>
            <a:ext cx="785566" cy="606900"/>
          </a:xfrm>
          <a:prstGeom prst="rect">
            <a:avLst/>
          </a:prstGeom>
          <a:noFill/>
          <a:ln>
            <a:noFill/>
          </a:ln>
        </p:spPr>
      </p:pic>
      <p:pic>
        <p:nvPicPr>
          <p:cNvPr id="563" name="Google Shape;563;p32"/>
          <p:cNvPicPr preferRelativeResize="0"/>
          <p:nvPr/>
        </p:nvPicPr>
        <p:blipFill rotWithShape="1">
          <a:blip r:embed="rId2">
            <a:alphaModFix/>
          </a:blip>
          <a:srcRect b="463" l="0" r="0" t="475"/>
          <a:stretch/>
        </p:blipFill>
        <p:spPr>
          <a:xfrm>
            <a:off x="429768" y="3056198"/>
            <a:ext cx="785566" cy="606900"/>
          </a:xfrm>
          <a:prstGeom prst="rect">
            <a:avLst/>
          </a:prstGeom>
          <a:noFill/>
          <a:ln>
            <a:noFill/>
          </a:ln>
        </p:spPr>
      </p:pic>
      <p:pic>
        <p:nvPicPr>
          <p:cNvPr id="564" name="Google Shape;564;p32"/>
          <p:cNvPicPr preferRelativeResize="0"/>
          <p:nvPr/>
        </p:nvPicPr>
        <p:blipFill rotWithShape="1">
          <a:blip r:embed="rId2">
            <a:alphaModFix/>
          </a:blip>
          <a:srcRect b="463"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5" name="Shape 565"/>
        <p:cNvGrpSpPr/>
        <p:nvPr/>
      </p:nvGrpSpPr>
      <p:grpSpPr>
        <a:xfrm>
          <a:off x="0" y="0"/>
          <a:ext cx="0" cy="0"/>
          <a:chOff x="0" y="0"/>
          <a:chExt cx="0" cy="0"/>
        </a:xfrm>
      </p:grpSpPr>
      <p:sp>
        <p:nvSpPr>
          <p:cNvPr id="566" name="Google Shape;566;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69" name="Google Shape;569;p3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0" name="Google Shape;570;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71" name="Google Shape;571;p3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2" name="Google Shape;572;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8" name="Google Shape;578;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9" name="Google Shape;579;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2" name="Google Shape;582;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3" name="Google Shape;583;p33"/>
          <p:cNvPicPr preferRelativeResize="0"/>
          <p:nvPr/>
        </p:nvPicPr>
        <p:blipFill rotWithShape="1">
          <a:blip r:embed="rId3">
            <a:alphaModFix/>
          </a:blip>
          <a:srcRect b="236" l="0" r="0" t="227"/>
          <a:stretch/>
        </p:blipFill>
        <p:spPr>
          <a:xfrm>
            <a:off x="429768" y="2010348"/>
            <a:ext cx="785566" cy="606900"/>
          </a:xfrm>
          <a:prstGeom prst="rect">
            <a:avLst/>
          </a:prstGeom>
          <a:noFill/>
          <a:ln>
            <a:noFill/>
          </a:ln>
        </p:spPr>
      </p:pic>
      <p:pic>
        <p:nvPicPr>
          <p:cNvPr id="584" name="Google Shape;584;p3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85" name="Google Shape;585;p33"/>
          <p:cNvPicPr preferRelativeResize="0"/>
          <p:nvPr/>
        </p:nvPicPr>
        <p:blipFill rotWithShape="1">
          <a:blip r:embed="rId3">
            <a:alphaModFix/>
          </a:blip>
          <a:srcRect b="236" l="0" r="0" t="227"/>
          <a:stretch/>
        </p:blipFill>
        <p:spPr>
          <a:xfrm>
            <a:off x="429768" y="3392773"/>
            <a:ext cx="785566" cy="606900"/>
          </a:xfrm>
          <a:prstGeom prst="rect">
            <a:avLst/>
          </a:prstGeom>
          <a:noFill/>
          <a:ln>
            <a:noFill/>
          </a:ln>
        </p:spPr>
      </p:pic>
      <p:pic>
        <p:nvPicPr>
          <p:cNvPr id="586" name="Google Shape;586;p3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7" name="Shape 587"/>
        <p:cNvGrpSpPr/>
        <p:nvPr/>
      </p:nvGrpSpPr>
      <p:grpSpPr>
        <a:xfrm>
          <a:off x="0" y="0"/>
          <a:ext cx="0" cy="0"/>
          <a:chOff x="0" y="0"/>
          <a:chExt cx="0" cy="0"/>
        </a:xfrm>
      </p:grpSpPr>
      <p:sp>
        <p:nvSpPr>
          <p:cNvPr id="588" name="Google Shape;588;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0" name="Google Shape;590;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1" name="Google Shape;591;p3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2" name="Google Shape;592;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93" name="Google Shape;593;p3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4" name="Google Shape;594;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6" name="Google Shape;596;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4" name="Google Shape;604;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5" name="Google Shape;605;p34"/>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06" name="Google Shape;606;p34"/>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7" name="Google Shape;607;p34"/>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08" name="Google Shape;608;p34"/>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9" name="Shape 609"/>
        <p:cNvGrpSpPr/>
        <p:nvPr/>
      </p:nvGrpSpPr>
      <p:grpSpPr>
        <a:xfrm>
          <a:off x="0" y="0"/>
          <a:ext cx="0" cy="0"/>
          <a:chOff x="0" y="0"/>
          <a:chExt cx="0" cy="0"/>
        </a:xfrm>
      </p:grpSpPr>
      <p:sp>
        <p:nvSpPr>
          <p:cNvPr id="610" name="Google Shape;610;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13" name="Google Shape;613;p3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14" name="Google Shape;614;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15" name="Google Shape;615;p3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6" name="Google Shape;616;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7" name="Google Shape;617;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3" name="Google Shape;623;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4" name="Google Shape;624;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26" name="Google Shape;626;p3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7" name="Google Shape;627;p35"/>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28" name="Google Shape;628;p35"/>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29" name="Google Shape;629;p35"/>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30" name="Google Shape;630;p35"/>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1" name="Shape 631"/>
        <p:cNvGrpSpPr/>
        <p:nvPr/>
      </p:nvGrpSpPr>
      <p:grpSpPr>
        <a:xfrm>
          <a:off x="0" y="0"/>
          <a:ext cx="0" cy="0"/>
          <a:chOff x="0" y="0"/>
          <a:chExt cx="0" cy="0"/>
        </a:xfrm>
      </p:grpSpPr>
      <p:sp>
        <p:nvSpPr>
          <p:cNvPr id="632" name="Google Shape;632;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35" name="Google Shape;635;p3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36" name="Google Shape;63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37" name="Google Shape;637;p3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8" name="Google Shape;638;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8" name="Google Shape;648;p36"/>
          <p:cNvPicPr preferRelativeResize="0"/>
          <p:nvPr/>
        </p:nvPicPr>
        <p:blipFill rotWithShape="1">
          <a:blip r:embed="rId2">
            <a:alphaModFix/>
          </a:blip>
          <a:srcRect b="463" l="0" r="0" t="475"/>
          <a:stretch/>
        </p:blipFill>
        <p:spPr>
          <a:xfrm>
            <a:off x="429768" y="1314036"/>
            <a:ext cx="785567" cy="606900"/>
          </a:xfrm>
          <a:prstGeom prst="rect">
            <a:avLst/>
          </a:prstGeom>
          <a:noFill/>
          <a:ln>
            <a:noFill/>
          </a:ln>
        </p:spPr>
      </p:pic>
      <p:pic>
        <p:nvPicPr>
          <p:cNvPr id="649" name="Google Shape;649;p36"/>
          <p:cNvPicPr preferRelativeResize="0"/>
          <p:nvPr/>
        </p:nvPicPr>
        <p:blipFill rotWithShape="1">
          <a:blip r:embed="rId2">
            <a:alphaModFix/>
          </a:blip>
          <a:srcRect b="463" l="0" r="0" t="475"/>
          <a:stretch/>
        </p:blipFill>
        <p:spPr>
          <a:xfrm>
            <a:off x="429768" y="2010348"/>
            <a:ext cx="785566" cy="606900"/>
          </a:xfrm>
          <a:prstGeom prst="rect">
            <a:avLst/>
          </a:prstGeom>
          <a:noFill/>
          <a:ln>
            <a:noFill/>
          </a:ln>
        </p:spPr>
      </p:pic>
      <p:pic>
        <p:nvPicPr>
          <p:cNvPr id="650" name="Google Shape;650;p36"/>
          <p:cNvPicPr preferRelativeResize="0"/>
          <p:nvPr/>
        </p:nvPicPr>
        <p:blipFill rotWithShape="1">
          <a:blip r:embed="rId2">
            <a:alphaModFix/>
          </a:blip>
          <a:srcRect b="463" l="0" r="0" t="475"/>
          <a:stretch/>
        </p:blipFill>
        <p:spPr>
          <a:xfrm>
            <a:off x="429768" y="2701248"/>
            <a:ext cx="785566" cy="606900"/>
          </a:xfrm>
          <a:prstGeom prst="rect">
            <a:avLst/>
          </a:prstGeom>
          <a:noFill/>
          <a:ln>
            <a:noFill/>
          </a:ln>
        </p:spPr>
      </p:pic>
      <p:pic>
        <p:nvPicPr>
          <p:cNvPr id="651" name="Google Shape;651;p36"/>
          <p:cNvPicPr preferRelativeResize="0"/>
          <p:nvPr/>
        </p:nvPicPr>
        <p:blipFill rotWithShape="1">
          <a:blip r:embed="rId2">
            <a:alphaModFix/>
          </a:blip>
          <a:srcRect b="463" l="0" r="0" t="475"/>
          <a:stretch/>
        </p:blipFill>
        <p:spPr>
          <a:xfrm>
            <a:off x="429768" y="3392773"/>
            <a:ext cx="785566" cy="606900"/>
          </a:xfrm>
          <a:prstGeom prst="rect">
            <a:avLst/>
          </a:prstGeom>
          <a:noFill/>
          <a:ln>
            <a:noFill/>
          </a:ln>
        </p:spPr>
      </p:pic>
      <p:pic>
        <p:nvPicPr>
          <p:cNvPr id="652" name="Google Shape;652;p36"/>
          <p:cNvPicPr preferRelativeResize="0"/>
          <p:nvPr/>
        </p:nvPicPr>
        <p:blipFill rotWithShape="1">
          <a:blip r:embed="rId2">
            <a:alphaModFix/>
          </a:blip>
          <a:srcRect b="463"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3" name="Shape 653"/>
        <p:cNvGrpSpPr/>
        <p:nvPr/>
      </p:nvGrpSpPr>
      <p:grpSpPr>
        <a:xfrm>
          <a:off x="0" y="0"/>
          <a:ext cx="0" cy="0"/>
          <a:chOff x="0" y="0"/>
          <a:chExt cx="0" cy="0"/>
        </a:xfrm>
      </p:grpSpPr>
      <p:sp>
        <p:nvSpPr>
          <p:cNvPr id="654" name="Google Shape;65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57" name="Google Shape;657;p3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58" name="Google Shape;65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59" name="Google Shape;659;p3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0" name="Google Shape;66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2" name="Google Shape;66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8" name="Google Shape;66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9" name="Google Shape;66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72" name="Google Shape;67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3" name="Google Shape;673;p37"/>
          <p:cNvPicPr preferRelativeResize="0"/>
          <p:nvPr/>
        </p:nvPicPr>
        <p:blipFill rotWithShape="1">
          <a:blip r:embed="rId3">
            <a:alphaModFix/>
          </a:blip>
          <a:srcRect b="236" l="0" r="0" t="227"/>
          <a:stretch/>
        </p:blipFill>
        <p:spPr>
          <a:xfrm>
            <a:off x="429768" y="1848847"/>
            <a:ext cx="577805" cy="446400"/>
          </a:xfrm>
          <a:prstGeom prst="rect">
            <a:avLst/>
          </a:prstGeom>
          <a:noFill/>
          <a:ln>
            <a:noFill/>
          </a:ln>
        </p:spPr>
      </p:pic>
      <p:pic>
        <p:nvPicPr>
          <p:cNvPr id="674" name="Google Shape;67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5" name="Google Shape;675;p37"/>
          <p:cNvPicPr preferRelativeResize="0"/>
          <p:nvPr/>
        </p:nvPicPr>
        <p:blipFill rotWithShape="1">
          <a:blip r:embed="rId3">
            <a:alphaModFix/>
          </a:blip>
          <a:srcRect b="236" l="0" r="0" t="227"/>
          <a:stretch/>
        </p:blipFill>
        <p:spPr>
          <a:xfrm>
            <a:off x="429768" y="3040985"/>
            <a:ext cx="577805" cy="446400"/>
          </a:xfrm>
          <a:prstGeom prst="rect">
            <a:avLst/>
          </a:prstGeom>
          <a:noFill/>
          <a:ln>
            <a:noFill/>
          </a:ln>
        </p:spPr>
      </p:pic>
      <p:pic>
        <p:nvPicPr>
          <p:cNvPr id="676" name="Google Shape;67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7" name="Google Shape;677;p37"/>
          <p:cNvPicPr preferRelativeResize="0"/>
          <p:nvPr/>
        </p:nvPicPr>
        <p:blipFill rotWithShape="1">
          <a:blip r:embed="rId3">
            <a:alphaModFix/>
          </a:blip>
          <a:srcRect b="236"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8" name="Shape 678"/>
        <p:cNvGrpSpPr/>
        <p:nvPr/>
      </p:nvGrpSpPr>
      <p:grpSpPr>
        <a:xfrm>
          <a:off x="0" y="0"/>
          <a:ext cx="0" cy="0"/>
          <a:chOff x="0" y="0"/>
          <a:chExt cx="0" cy="0"/>
        </a:xfrm>
      </p:grpSpPr>
      <p:sp>
        <p:nvSpPr>
          <p:cNvPr id="679" name="Google Shape;67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82" name="Google Shape;682;p3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3" name="Google Shape;683;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84" name="Google Shape;684;p3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5" name="Google Shape;68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3" name="Google Shape;69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6" name="Google Shape;69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7" name="Google Shape;697;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8" name="Google Shape;698;p3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9" name="Google Shape;699;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0" name="Google Shape;700;p3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1" name="Google Shape;701;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2" name="Google Shape;702;p3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3" name="Shape 703"/>
        <p:cNvGrpSpPr/>
        <p:nvPr/>
      </p:nvGrpSpPr>
      <p:grpSpPr>
        <a:xfrm>
          <a:off x="0" y="0"/>
          <a:ext cx="0" cy="0"/>
          <a:chOff x="0" y="0"/>
          <a:chExt cx="0" cy="0"/>
        </a:xfrm>
      </p:grpSpPr>
      <p:sp>
        <p:nvSpPr>
          <p:cNvPr id="704" name="Google Shape;70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07" name="Google Shape;707;p3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08" name="Google Shape;708;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3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0" name="Google Shape;71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0" name="Google Shape;72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2" name="Google Shape;722;p3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3" name="Google Shape;723;p39"/>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24" name="Google Shape;724;p39"/>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25" name="Google Shape;725;p39"/>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26" name="Google Shape;726;p39"/>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27" name="Google Shape;727;p39"/>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8" name="Shape 728"/>
        <p:cNvGrpSpPr/>
        <p:nvPr/>
      </p:nvGrpSpPr>
      <p:grpSpPr>
        <a:xfrm>
          <a:off x="0" y="0"/>
          <a:ext cx="0" cy="0"/>
          <a:chOff x="0" y="0"/>
          <a:chExt cx="0" cy="0"/>
        </a:xfrm>
      </p:grpSpPr>
      <p:sp>
        <p:nvSpPr>
          <p:cNvPr id="729" name="Google Shape;729;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2" name="Google Shape;732;p4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3" name="Google Shape;733;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4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35" name="Google Shape;73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47" name="Google Shape;747;p4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8" name="Google Shape;748;p40"/>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49" name="Google Shape;749;p40"/>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50" name="Google Shape;750;p40"/>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51" name="Google Shape;751;p40"/>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52" name="Google Shape;752;p40"/>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118" l="0" r="0" t="118"/>
          <a:stretch/>
        </p:blipFill>
        <p:spPr>
          <a:xfrm>
            <a:off x="7048950" y="910275"/>
            <a:ext cx="1828800" cy="3784798"/>
          </a:xfrm>
          <a:prstGeom prst="rect">
            <a:avLst/>
          </a:prstGeom>
          <a:noFill/>
          <a:ln>
            <a:noFill/>
          </a:ln>
        </p:spPr>
      </p:pic>
      <p:sp>
        <p:nvSpPr>
          <p:cNvPr id="28" name="Google Shape;28;p5"/>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5"/>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30" name="Google Shape;30;p5"/>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5"/>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34" name="Google Shape;34;p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 name="Google Shape;35;p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3" name="Shape 753"/>
        <p:cNvGrpSpPr/>
        <p:nvPr/>
      </p:nvGrpSpPr>
      <p:grpSpPr>
        <a:xfrm>
          <a:off x="0" y="0"/>
          <a:ext cx="0" cy="0"/>
          <a:chOff x="0" y="0"/>
          <a:chExt cx="0" cy="0"/>
        </a:xfrm>
      </p:grpSpPr>
      <p:sp>
        <p:nvSpPr>
          <p:cNvPr id="754" name="Google Shape;75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57" name="Google Shape;757;p4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58" name="Google Shape;758;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4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0" name="Google Shape;76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74" name="Google Shape;77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5" name="Google Shape;775;p41"/>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776" name="Google Shape;77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7" name="Google Shape;777;p41"/>
          <p:cNvPicPr preferRelativeResize="0"/>
          <p:nvPr/>
        </p:nvPicPr>
        <p:blipFill rotWithShape="1">
          <a:blip r:embed="rId3">
            <a:alphaModFix/>
          </a:blip>
          <a:srcRect b="1036" l="0" r="0" t="1047"/>
          <a:stretch/>
        </p:blipFill>
        <p:spPr>
          <a:xfrm>
            <a:off x="429768" y="2755163"/>
            <a:ext cx="521208" cy="396118"/>
          </a:xfrm>
          <a:prstGeom prst="rect">
            <a:avLst/>
          </a:prstGeom>
          <a:noFill/>
          <a:ln>
            <a:noFill/>
          </a:ln>
        </p:spPr>
      </p:pic>
      <p:pic>
        <p:nvPicPr>
          <p:cNvPr id="778" name="Google Shape;77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9" name="Google Shape;779;p41"/>
          <p:cNvPicPr preferRelativeResize="0"/>
          <p:nvPr/>
        </p:nvPicPr>
        <p:blipFill rotWithShape="1">
          <a:blip r:embed="rId3">
            <a:alphaModFix/>
          </a:blip>
          <a:srcRect b="1388" l="0" r="0" t="1380"/>
          <a:stretch/>
        </p:blipFill>
        <p:spPr>
          <a:xfrm>
            <a:off x="429768" y="3794760"/>
            <a:ext cx="520980" cy="393192"/>
          </a:xfrm>
          <a:prstGeom prst="rect">
            <a:avLst/>
          </a:prstGeom>
          <a:noFill/>
          <a:ln>
            <a:noFill/>
          </a:ln>
        </p:spPr>
      </p:pic>
      <p:pic>
        <p:nvPicPr>
          <p:cNvPr id="780" name="Google Shape;78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1" name="Shape 781"/>
        <p:cNvGrpSpPr/>
        <p:nvPr/>
      </p:nvGrpSpPr>
      <p:grpSpPr>
        <a:xfrm>
          <a:off x="0" y="0"/>
          <a:ext cx="0" cy="0"/>
          <a:chOff x="0" y="0"/>
          <a:chExt cx="0" cy="0"/>
        </a:xfrm>
      </p:grpSpPr>
      <p:sp>
        <p:nvSpPr>
          <p:cNvPr id="782" name="Google Shape;78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85" name="Google Shape;785;p4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86" name="Google Shape;786;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87" name="Google Shape;787;p4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88" name="Google Shape;78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9" name="Google Shape;78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0" name="Google Shape;80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2" name="Google Shape;802;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3" name="Google Shape;803;p4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4" name="Google Shape;804;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5" name="Google Shape;805;p4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6" name="Google Shape;806;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7" name="Google Shape;807;p4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8" name="Google Shape;808;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9" name="Shape 809"/>
        <p:cNvGrpSpPr/>
        <p:nvPr/>
      </p:nvGrpSpPr>
      <p:grpSpPr>
        <a:xfrm>
          <a:off x="0" y="0"/>
          <a:ext cx="0" cy="0"/>
          <a:chOff x="0" y="0"/>
          <a:chExt cx="0" cy="0"/>
        </a:xfrm>
      </p:grpSpPr>
      <p:sp>
        <p:nvSpPr>
          <p:cNvPr id="810" name="Google Shape;81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2" name="Google Shape;81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3" name="Google Shape;813;p4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14" name="Google Shape;81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15" name="Google Shape;815;p4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16" name="Google Shape;81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4" name="Google Shape;82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8" name="Google Shape;82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0" name="Google Shape;830;p4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1" name="Google Shape;831;p43"/>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32" name="Google Shape;832;p43"/>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33" name="Google Shape;833;p43"/>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34" name="Google Shape;834;p43"/>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35" name="Google Shape;835;p43"/>
          <p:cNvPicPr preferRelativeResize="0"/>
          <p:nvPr/>
        </p:nvPicPr>
        <p:blipFill rotWithShape="1">
          <a:blip r:embed="rId2">
            <a:alphaModFix/>
          </a:blip>
          <a:srcRect b="2891" l="0" r="0" t="2882"/>
          <a:stretch/>
        </p:blipFill>
        <p:spPr>
          <a:xfrm>
            <a:off x="429768" y="3794760"/>
            <a:ext cx="520980" cy="393192"/>
          </a:xfrm>
          <a:prstGeom prst="rect">
            <a:avLst/>
          </a:prstGeom>
          <a:noFill/>
          <a:ln>
            <a:noFill/>
          </a:ln>
        </p:spPr>
      </p:pic>
      <p:pic>
        <p:nvPicPr>
          <p:cNvPr id="836" name="Google Shape;836;p43"/>
          <p:cNvPicPr preferRelativeResize="0"/>
          <p:nvPr/>
        </p:nvPicPr>
        <p:blipFill rotWithShape="1">
          <a:blip r:embed="rId2">
            <a:alphaModFix/>
          </a:blip>
          <a:srcRect b="2891" l="0" r="0" t="2882"/>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7" name="Shape 837"/>
        <p:cNvGrpSpPr/>
        <p:nvPr/>
      </p:nvGrpSpPr>
      <p:grpSpPr>
        <a:xfrm>
          <a:off x="0" y="0"/>
          <a:ext cx="0" cy="0"/>
          <a:chOff x="0" y="0"/>
          <a:chExt cx="0" cy="0"/>
        </a:xfrm>
      </p:grpSpPr>
      <p:sp>
        <p:nvSpPr>
          <p:cNvPr id="838" name="Google Shape;838;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0" name="Google Shape;840;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1" name="Google Shape;841;p4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42" name="Google Shape;842;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43" name="Google Shape;843;p4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4" name="Google Shape;844;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8" name="Google Shape;848;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0" name="Google Shape;850;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2" name="Google Shape;852;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6" name="Google Shape;856;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58" name="Google Shape;858;p44"/>
          <p:cNvPicPr preferRelativeResize="0"/>
          <p:nvPr/>
        </p:nvPicPr>
        <p:blipFill rotWithShape="1">
          <a:blip r:embed="rId2">
            <a:alphaModFix/>
          </a:blip>
          <a:srcRect b="1274" l="0" r="0" t="1276"/>
          <a:stretch/>
        </p:blipFill>
        <p:spPr>
          <a:xfrm>
            <a:off x="429768" y="1171588"/>
            <a:ext cx="521208" cy="396118"/>
          </a:xfrm>
          <a:prstGeom prst="rect">
            <a:avLst/>
          </a:prstGeom>
          <a:noFill/>
          <a:ln>
            <a:noFill/>
          </a:ln>
        </p:spPr>
      </p:pic>
      <p:pic>
        <p:nvPicPr>
          <p:cNvPr id="859" name="Google Shape;859;p44"/>
          <p:cNvPicPr preferRelativeResize="0"/>
          <p:nvPr/>
        </p:nvPicPr>
        <p:blipFill rotWithShape="1">
          <a:blip r:embed="rId2">
            <a:alphaModFix/>
          </a:blip>
          <a:srcRect b="1274" l="0" r="0" t="1276"/>
          <a:stretch/>
        </p:blipFill>
        <p:spPr>
          <a:xfrm>
            <a:off x="429768" y="1709650"/>
            <a:ext cx="521208" cy="396119"/>
          </a:xfrm>
          <a:prstGeom prst="rect">
            <a:avLst/>
          </a:prstGeom>
          <a:noFill/>
          <a:ln>
            <a:noFill/>
          </a:ln>
        </p:spPr>
      </p:pic>
      <p:pic>
        <p:nvPicPr>
          <p:cNvPr id="860" name="Google Shape;860;p44"/>
          <p:cNvPicPr preferRelativeResize="0"/>
          <p:nvPr/>
        </p:nvPicPr>
        <p:blipFill rotWithShape="1">
          <a:blip r:embed="rId2">
            <a:alphaModFix/>
          </a:blip>
          <a:srcRect b="1274" l="0" r="0" t="1276"/>
          <a:stretch/>
        </p:blipFill>
        <p:spPr>
          <a:xfrm>
            <a:off x="429768" y="2205600"/>
            <a:ext cx="521208" cy="396118"/>
          </a:xfrm>
          <a:prstGeom prst="rect">
            <a:avLst/>
          </a:prstGeom>
          <a:noFill/>
          <a:ln>
            <a:noFill/>
          </a:ln>
        </p:spPr>
      </p:pic>
      <p:pic>
        <p:nvPicPr>
          <p:cNvPr id="861" name="Google Shape;861;p44"/>
          <p:cNvPicPr preferRelativeResize="0"/>
          <p:nvPr/>
        </p:nvPicPr>
        <p:blipFill rotWithShape="1">
          <a:blip r:embed="rId2">
            <a:alphaModFix/>
          </a:blip>
          <a:srcRect b="1274" l="0" r="0" t="1276"/>
          <a:stretch/>
        </p:blipFill>
        <p:spPr>
          <a:xfrm>
            <a:off x="429768" y="2755163"/>
            <a:ext cx="521208" cy="396119"/>
          </a:xfrm>
          <a:prstGeom prst="rect">
            <a:avLst/>
          </a:prstGeom>
          <a:noFill/>
          <a:ln>
            <a:noFill/>
          </a:ln>
        </p:spPr>
      </p:pic>
      <p:pic>
        <p:nvPicPr>
          <p:cNvPr id="862" name="Google Shape;862;p44"/>
          <p:cNvPicPr preferRelativeResize="0"/>
          <p:nvPr/>
        </p:nvPicPr>
        <p:blipFill rotWithShape="1">
          <a:blip r:embed="rId2">
            <a:alphaModFix/>
          </a:blip>
          <a:srcRect b="1274" l="0" r="0" t="1276"/>
          <a:stretch/>
        </p:blipFill>
        <p:spPr>
          <a:xfrm>
            <a:off x="429768" y="3277788"/>
            <a:ext cx="521208" cy="396118"/>
          </a:xfrm>
          <a:prstGeom prst="rect">
            <a:avLst/>
          </a:prstGeom>
          <a:noFill/>
          <a:ln>
            <a:noFill/>
          </a:ln>
        </p:spPr>
      </p:pic>
      <p:pic>
        <p:nvPicPr>
          <p:cNvPr id="863" name="Google Shape;863;p44"/>
          <p:cNvPicPr preferRelativeResize="0"/>
          <p:nvPr/>
        </p:nvPicPr>
        <p:blipFill rotWithShape="1">
          <a:blip r:embed="rId2">
            <a:alphaModFix/>
          </a:blip>
          <a:srcRect b="1615" l="0" r="0" t="1616"/>
          <a:stretch/>
        </p:blipFill>
        <p:spPr>
          <a:xfrm>
            <a:off x="429768" y="3794760"/>
            <a:ext cx="520980" cy="393192"/>
          </a:xfrm>
          <a:prstGeom prst="rect">
            <a:avLst/>
          </a:prstGeom>
          <a:noFill/>
          <a:ln>
            <a:noFill/>
          </a:ln>
        </p:spPr>
      </p:pic>
      <p:pic>
        <p:nvPicPr>
          <p:cNvPr id="864" name="Google Shape;864;p44"/>
          <p:cNvPicPr preferRelativeResize="0"/>
          <p:nvPr/>
        </p:nvPicPr>
        <p:blipFill rotWithShape="1">
          <a:blip r:embed="rId2">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5" name="Shape 865"/>
        <p:cNvGrpSpPr/>
        <p:nvPr/>
      </p:nvGrpSpPr>
      <p:grpSpPr>
        <a:xfrm>
          <a:off x="0" y="0"/>
          <a:ext cx="0" cy="0"/>
          <a:chOff x="0" y="0"/>
          <a:chExt cx="0" cy="0"/>
        </a:xfrm>
      </p:grpSpPr>
      <p:sp>
        <p:nvSpPr>
          <p:cNvPr id="866" name="Google Shape;866;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7" name="Google Shape;867;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68" name="Google Shape;868;p4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69" name="Google Shape;869;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70" name="Google Shape;870;p4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1" name="Google Shape;871;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2" name="Google Shape;872;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6" name="Google Shape;876;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8" name="Google Shape;878;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0" name="Google Shape;880;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2" name="Google Shape;882;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8" name="Google Shape;888;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9" name="Google Shape;889;p45"/>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890" name="Google Shape;890;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1" name="Google Shape;891;p45"/>
          <p:cNvPicPr preferRelativeResize="0"/>
          <p:nvPr/>
        </p:nvPicPr>
        <p:blipFill rotWithShape="1">
          <a:blip r:embed="rId3">
            <a:alphaModFix/>
          </a:blip>
          <a:srcRect b="1036" l="0" r="0" t="1047"/>
          <a:stretch/>
        </p:blipFill>
        <p:spPr>
          <a:xfrm>
            <a:off x="429768" y="2577303"/>
            <a:ext cx="475488" cy="361371"/>
          </a:xfrm>
          <a:prstGeom prst="rect">
            <a:avLst/>
          </a:prstGeom>
          <a:noFill/>
          <a:ln>
            <a:noFill/>
          </a:ln>
        </p:spPr>
      </p:pic>
      <p:pic>
        <p:nvPicPr>
          <p:cNvPr id="892" name="Google Shape;892;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3" name="Google Shape;893;p45"/>
          <p:cNvPicPr preferRelativeResize="0"/>
          <p:nvPr/>
        </p:nvPicPr>
        <p:blipFill rotWithShape="1">
          <a:blip r:embed="rId3">
            <a:alphaModFix/>
          </a:blip>
          <a:srcRect b="1036" l="0" r="0" t="1047"/>
          <a:stretch/>
        </p:blipFill>
        <p:spPr>
          <a:xfrm>
            <a:off x="429768" y="3438144"/>
            <a:ext cx="475488" cy="361371"/>
          </a:xfrm>
          <a:prstGeom prst="rect">
            <a:avLst/>
          </a:prstGeom>
          <a:noFill/>
          <a:ln>
            <a:noFill/>
          </a:ln>
        </p:spPr>
      </p:pic>
      <p:pic>
        <p:nvPicPr>
          <p:cNvPr id="894" name="Google Shape;894;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5" name="Google Shape;895;p45"/>
          <p:cNvPicPr preferRelativeResize="0"/>
          <p:nvPr/>
        </p:nvPicPr>
        <p:blipFill rotWithShape="1">
          <a:blip r:embed="rId3">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6" name="Shape 896"/>
        <p:cNvGrpSpPr/>
        <p:nvPr/>
      </p:nvGrpSpPr>
      <p:grpSpPr>
        <a:xfrm>
          <a:off x="0" y="0"/>
          <a:ext cx="0" cy="0"/>
          <a:chOff x="0" y="0"/>
          <a:chExt cx="0" cy="0"/>
        </a:xfrm>
      </p:grpSpPr>
      <p:sp>
        <p:nvSpPr>
          <p:cNvPr id="897" name="Google Shape;89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9" name="Google Shape;899;p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0" name="Google Shape;900;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01" name="Google Shape;901;p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02" name="Google Shape;90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1" name="Google Shape;91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3" name="Google Shape;91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5" name="Google Shape;91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7" name="Google Shape;91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19" name="Google Shape;91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0" name="Google Shape;920;p4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1" name="Google Shape;92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2" name="Google Shape;922;p4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3" name="Google Shape;92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4" name="Google Shape;924;p4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5" name="Google Shape;92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6" name="Google Shape;926;p4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7" name="Shape 927"/>
        <p:cNvGrpSpPr/>
        <p:nvPr/>
      </p:nvGrpSpPr>
      <p:grpSpPr>
        <a:xfrm>
          <a:off x="0" y="0"/>
          <a:ext cx="0" cy="0"/>
          <a:chOff x="0" y="0"/>
          <a:chExt cx="0" cy="0"/>
        </a:xfrm>
      </p:grpSpPr>
      <p:sp>
        <p:nvSpPr>
          <p:cNvPr id="928" name="Google Shape;92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30" name="Google Shape;930;p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31" name="Google Shape;931;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32" name="Google Shape;932;p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33" name="Google Shape;93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0" name="Google Shape;94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8" name="Google Shape;94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50" name="Google Shape;950;p4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1" name="Google Shape;951;p47"/>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52" name="Google Shape;952;p47"/>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53" name="Google Shape;953;p47"/>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54" name="Google Shape;954;p47"/>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55" name="Google Shape;955;p47"/>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56" name="Google Shape;956;p47"/>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57" name="Google Shape;957;p47"/>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8" name="Shape 958"/>
        <p:cNvGrpSpPr/>
        <p:nvPr/>
      </p:nvGrpSpPr>
      <p:grpSpPr>
        <a:xfrm>
          <a:off x="0" y="0"/>
          <a:ext cx="0" cy="0"/>
          <a:chOff x="0" y="0"/>
          <a:chExt cx="0" cy="0"/>
        </a:xfrm>
      </p:grpSpPr>
      <p:sp>
        <p:nvSpPr>
          <p:cNvPr id="959" name="Google Shape;95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61" name="Google Shape;961;p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2" name="Google Shape;962;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63" name="Google Shape;963;p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64" name="Google Shape;96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3" name="Google Shape;97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5" name="Google Shape;97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81" name="Google Shape;981;p48"/>
          <p:cNvPicPr preferRelativeResize="0"/>
          <p:nvPr/>
        </p:nvPicPr>
        <p:blipFill rotWithShape="1">
          <a:blip r:embed="rId2">
            <a:alphaModFix/>
          </a:blip>
          <a:srcRect b="1274" l="0" r="0" t="1276"/>
          <a:stretch/>
        </p:blipFill>
        <p:spPr>
          <a:xfrm>
            <a:off x="429768" y="1261872"/>
            <a:ext cx="475488" cy="361371"/>
          </a:xfrm>
          <a:prstGeom prst="rect">
            <a:avLst/>
          </a:prstGeom>
          <a:noFill/>
          <a:ln>
            <a:noFill/>
          </a:ln>
        </p:spPr>
      </p:pic>
      <p:pic>
        <p:nvPicPr>
          <p:cNvPr id="982" name="Google Shape;982;p48"/>
          <p:cNvPicPr preferRelativeResize="0"/>
          <p:nvPr/>
        </p:nvPicPr>
        <p:blipFill rotWithShape="1">
          <a:blip r:embed="rId2">
            <a:alphaModFix/>
          </a:blip>
          <a:srcRect b="1274" l="0" r="0" t="1276"/>
          <a:stretch/>
        </p:blipFill>
        <p:spPr>
          <a:xfrm>
            <a:off x="429768" y="1709928"/>
            <a:ext cx="475488" cy="361371"/>
          </a:xfrm>
          <a:prstGeom prst="rect">
            <a:avLst/>
          </a:prstGeom>
          <a:noFill/>
          <a:ln>
            <a:noFill/>
          </a:ln>
        </p:spPr>
      </p:pic>
      <p:pic>
        <p:nvPicPr>
          <p:cNvPr id="983" name="Google Shape;983;p48"/>
          <p:cNvPicPr preferRelativeResize="0"/>
          <p:nvPr/>
        </p:nvPicPr>
        <p:blipFill rotWithShape="1">
          <a:blip r:embed="rId2">
            <a:alphaModFix/>
          </a:blip>
          <a:srcRect b="1274" l="0" r="0" t="1276"/>
          <a:stretch/>
        </p:blipFill>
        <p:spPr>
          <a:xfrm>
            <a:off x="429768" y="2129247"/>
            <a:ext cx="475488" cy="361371"/>
          </a:xfrm>
          <a:prstGeom prst="rect">
            <a:avLst/>
          </a:prstGeom>
          <a:noFill/>
          <a:ln>
            <a:noFill/>
          </a:ln>
        </p:spPr>
      </p:pic>
      <p:pic>
        <p:nvPicPr>
          <p:cNvPr id="984" name="Google Shape;984;p48"/>
          <p:cNvPicPr preferRelativeResize="0"/>
          <p:nvPr/>
        </p:nvPicPr>
        <p:blipFill rotWithShape="1">
          <a:blip r:embed="rId2">
            <a:alphaModFix/>
          </a:blip>
          <a:srcRect b="1274" l="0" r="0" t="1276"/>
          <a:stretch/>
        </p:blipFill>
        <p:spPr>
          <a:xfrm>
            <a:off x="429768" y="2577303"/>
            <a:ext cx="475488" cy="361371"/>
          </a:xfrm>
          <a:prstGeom prst="rect">
            <a:avLst/>
          </a:prstGeom>
          <a:noFill/>
          <a:ln>
            <a:noFill/>
          </a:ln>
        </p:spPr>
      </p:pic>
      <p:pic>
        <p:nvPicPr>
          <p:cNvPr id="985" name="Google Shape;985;p48"/>
          <p:cNvPicPr preferRelativeResize="0"/>
          <p:nvPr/>
        </p:nvPicPr>
        <p:blipFill rotWithShape="1">
          <a:blip r:embed="rId2">
            <a:alphaModFix/>
          </a:blip>
          <a:srcRect b="1274" l="0" r="0" t="1276"/>
          <a:stretch/>
        </p:blipFill>
        <p:spPr>
          <a:xfrm>
            <a:off x="429768" y="2999232"/>
            <a:ext cx="475488" cy="361371"/>
          </a:xfrm>
          <a:prstGeom prst="rect">
            <a:avLst/>
          </a:prstGeom>
          <a:noFill/>
          <a:ln>
            <a:noFill/>
          </a:ln>
        </p:spPr>
      </p:pic>
      <p:pic>
        <p:nvPicPr>
          <p:cNvPr id="986" name="Google Shape;986;p48"/>
          <p:cNvPicPr preferRelativeResize="0"/>
          <p:nvPr/>
        </p:nvPicPr>
        <p:blipFill rotWithShape="1">
          <a:blip r:embed="rId2">
            <a:alphaModFix/>
          </a:blip>
          <a:srcRect b="1274" l="0" r="0" t="1276"/>
          <a:stretch/>
        </p:blipFill>
        <p:spPr>
          <a:xfrm>
            <a:off x="429768" y="3438144"/>
            <a:ext cx="475488" cy="361371"/>
          </a:xfrm>
          <a:prstGeom prst="rect">
            <a:avLst/>
          </a:prstGeom>
          <a:noFill/>
          <a:ln>
            <a:noFill/>
          </a:ln>
        </p:spPr>
      </p:pic>
      <p:pic>
        <p:nvPicPr>
          <p:cNvPr id="987" name="Google Shape;987;p48"/>
          <p:cNvPicPr preferRelativeResize="0"/>
          <p:nvPr/>
        </p:nvPicPr>
        <p:blipFill rotWithShape="1">
          <a:blip r:embed="rId2">
            <a:alphaModFix/>
          </a:blip>
          <a:srcRect b="1274" l="0" r="0" t="1276"/>
          <a:stretch/>
        </p:blipFill>
        <p:spPr>
          <a:xfrm>
            <a:off x="429768" y="3877056"/>
            <a:ext cx="475488" cy="361371"/>
          </a:xfrm>
          <a:prstGeom prst="rect">
            <a:avLst/>
          </a:prstGeom>
          <a:noFill/>
          <a:ln>
            <a:noFill/>
          </a:ln>
        </p:spPr>
      </p:pic>
      <p:pic>
        <p:nvPicPr>
          <p:cNvPr id="988" name="Google Shape;988;p48"/>
          <p:cNvPicPr preferRelativeResize="0"/>
          <p:nvPr/>
        </p:nvPicPr>
        <p:blipFill rotWithShape="1">
          <a:blip r:embed="rId2">
            <a:alphaModFix/>
          </a:blip>
          <a:srcRect b="1274"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9" name="Shape 989"/>
        <p:cNvGrpSpPr/>
        <p:nvPr/>
      </p:nvGrpSpPr>
      <p:grpSpPr>
        <a:xfrm>
          <a:off x="0" y="0"/>
          <a:ext cx="0" cy="0"/>
          <a:chOff x="0" y="0"/>
          <a:chExt cx="0" cy="0"/>
        </a:xfrm>
      </p:grpSpPr>
      <p:pic>
        <p:nvPicPr>
          <p:cNvPr id="990" name="Google Shape;990;p49"/>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991" name="Google Shape;991;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3" name="Google Shape;993;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94" name="Google Shape;994;p49"/>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995" name="Google Shape;995;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FIST TO FIVE:</a:t>
            </a:r>
            <a:endParaRPr b="0" i="0" sz="2400" u="none" cap="none" strike="noStrike">
              <a:solidFill>
                <a:srgbClr val="000000"/>
              </a:solidFill>
              <a:latin typeface="Roboto Medium"/>
              <a:ea typeface="Roboto Medium"/>
              <a:cs typeface="Roboto Medium"/>
              <a:sym typeface="Roboto Medium"/>
            </a:endParaRPr>
          </a:p>
        </p:txBody>
      </p:sp>
      <p:cxnSp>
        <p:nvCxnSpPr>
          <p:cNvPr id="996" name="Google Shape;996;p49"/>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7" name="Shape 997"/>
        <p:cNvGrpSpPr/>
        <p:nvPr/>
      </p:nvGrpSpPr>
      <p:grpSpPr>
        <a:xfrm>
          <a:off x="0" y="0"/>
          <a:ext cx="0" cy="0"/>
          <a:chOff x="0" y="0"/>
          <a:chExt cx="0" cy="0"/>
        </a:xfrm>
      </p:grpSpPr>
      <p:pic>
        <p:nvPicPr>
          <p:cNvPr id="998" name="Google Shape;998;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9" name="Google Shape;99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Medium"/>
                <a:ea typeface="Roboto Medium"/>
                <a:cs typeface="Roboto Medium"/>
                <a:sym typeface="Roboto Medium"/>
              </a:rPr>
              <a:t>Time’s Up! </a:t>
            </a:r>
            <a:r>
              <a:rPr b="0" i="0" lang="en"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002" name="Google Shape;1002;p50"/>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0" t="0"/>
          <a:stretch/>
        </p:blipFill>
        <p:spPr>
          <a:xfrm>
            <a:off x="4286275" y="649650"/>
            <a:ext cx="827450" cy="4115237"/>
          </a:xfrm>
          <a:prstGeom prst="rect">
            <a:avLst/>
          </a:prstGeom>
          <a:noFill/>
          <a:ln>
            <a:noFill/>
          </a:ln>
        </p:spPr>
      </p:pic>
      <p:sp>
        <p:nvSpPr>
          <p:cNvPr id="38" name="Google Shape;38;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 name="Google Shape;39;p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0" name="Google Shape;40;p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1" name="Google Shape;41;p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2" name="Google Shape;4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System Hardening</a:t>
            </a:r>
            <a:endParaRPr b="0" i="0" sz="2100" u="none" cap="none" strike="noStrike">
              <a:solidFill>
                <a:srgbClr val="FFFFFF"/>
              </a:solidFill>
              <a:latin typeface="Roboto Light"/>
              <a:ea typeface="Roboto Light"/>
              <a:cs typeface="Roboto Light"/>
              <a:sym typeface="Roboto Light"/>
            </a:endParaRPr>
          </a:p>
        </p:txBody>
      </p:sp>
      <p:sp>
        <p:nvSpPr>
          <p:cNvPr id="45" name="Google Shape;45;p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Alarm</a:t>
            </a:r>
            <a:endParaRPr b="0" i="0" sz="2100" u="none" cap="none" strike="noStrike">
              <a:solidFill>
                <a:srgbClr val="FFFFFF"/>
              </a:solidFill>
              <a:latin typeface="Roboto Light"/>
              <a:ea typeface="Roboto Light"/>
              <a:cs typeface="Roboto Light"/>
              <a:sym typeface="Roboto Light"/>
            </a:endParaRPr>
          </a:p>
        </p:txBody>
      </p:sp>
      <p:sp>
        <p:nvSpPr>
          <p:cNvPr id="47" name="Google Shape;47;p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3" name="Shape 1003"/>
        <p:cNvGrpSpPr/>
        <p:nvPr/>
      </p:nvGrpSpPr>
      <p:grpSpPr>
        <a:xfrm>
          <a:off x="0" y="0"/>
          <a:ext cx="0" cy="0"/>
          <a:chOff x="0" y="0"/>
          <a:chExt cx="0" cy="0"/>
        </a:xfrm>
      </p:grpSpPr>
      <p:sp>
        <p:nvSpPr>
          <p:cNvPr id="1004" name="Google Shape;1004;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5" name="Google Shape;1005;p51"/>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6" name="Shape 1006"/>
        <p:cNvGrpSpPr/>
        <p:nvPr/>
      </p:nvGrpSpPr>
      <p:grpSpPr>
        <a:xfrm>
          <a:off x="0" y="0"/>
          <a:ext cx="0" cy="0"/>
          <a:chOff x="0" y="0"/>
          <a:chExt cx="0" cy="0"/>
        </a:xfrm>
      </p:grpSpPr>
      <p:sp>
        <p:nvSpPr>
          <p:cNvPr id="1007" name="Google Shape;1007;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8" name="Google Shape;1008;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9" name="Google Shape;1009;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10" name="Google Shape;1010;p52"/>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49" name="Shape 49"/>
        <p:cNvGrpSpPr/>
        <p:nvPr/>
      </p:nvGrpSpPr>
      <p:grpSpPr>
        <a:xfrm>
          <a:off x="0" y="0"/>
          <a:ext cx="0" cy="0"/>
          <a:chOff x="0" y="0"/>
          <a:chExt cx="0" cy="0"/>
        </a:xfrm>
      </p:grpSpPr>
      <p:pic>
        <p:nvPicPr>
          <p:cNvPr id="50" name="Google Shape;5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52" name="Google Shape;52;p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53" name="Google Shape;53;p7"/>
          <p:cNvPicPr preferRelativeResize="0"/>
          <p:nvPr/>
        </p:nvPicPr>
        <p:blipFill rotWithShape="1">
          <a:blip r:embed="rId3">
            <a:alphaModFix/>
          </a:blip>
          <a:srcRect b="0" l="0" r="0" t="0"/>
          <a:stretch/>
        </p:blipFill>
        <p:spPr>
          <a:xfrm>
            <a:off x="2048599" y="496138"/>
            <a:ext cx="5046801" cy="4151226"/>
          </a:xfrm>
          <a:prstGeom prst="rect">
            <a:avLst/>
          </a:prstGeom>
          <a:noFill/>
          <a:ln>
            <a:noFill/>
          </a:ln>
          <a:effectLst>
            <a:outerShdw blurRad="57150" rotWithShape="0" algn="bl" dir="5400000" dist="19050">
              <a:srgbClr val="000000">
                <a:alpha val="49411"/>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4" name="Shape 54"/>
        <p:cNvGrpSpPr/>
        <p:nvPr/>
      </p:nvGrpSpPr>
      <p:grpSpPr>
        <a:xfrm>
          <a:off x="0" y="0"/>
          <a:ext cx="0" cy="0"/>
          <a:chOff x="0" y="0"/>
          <a:chExt cx="0" cy="0"/>
        </a:xfrm>
      </p:grpSpPr>
      <p:pic>
        <p:nvPicPr>
          <p:cNvPr id="55" name="Google Shape;5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56" name="Google Shape;56;p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58" name="Google Shape;58;p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Web Development</a:t>
            </a:r>
            <a:endParaRPr b="0" i="0" sz="1800" u="none" cap="none" strike="noStrike">
              <a:solidFill>
                <a:srgbClr val="FFFFFF"/>
              </a:solidFill>
              <a:latin typeface="Roboto Medium"/>
              <a:ea typeface="Roboto Medium"/>
              <a:cs typeface="Roboto Medium"/>
              <a:sym typeface="Roboto Medium"/>
            </a:endParaRPr>
          </a:p>
        </p:txBody>
      </p:sp>
      <p:pic>
        <p:nvPicPr>
          <p:cNvPr id="59" name="Google Shape;59;p8"/>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60" name="Google Shape;60;p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63" name="Google Shape;63;p8"/>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4" name="Shape 64"/>
        <p:cNvGrpSpPr/>
        <p:nvPr/>
      </p:nvGrpSpPr>
      <p:grpSpPr>
        <a:xfrm>
          <a:off x="0" y="0"/>
          <a:ext cx="0" cy="0"/>
          <a:chOff x="0" y="0"/>
          <a:chExt cx="0" cy="0"/>
        </a:xfrm>
      </p:grpSpPr>
      <p:pic>
        <p:nvPicPr>
          <p:cNvPr id="65" name="Google Shape;6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66" name="Google Shape;66;p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68" name="Google Shape;68;p9"/>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69" name="Google Shape;69;p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72" name="Google Shape;72;p9"/>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73" name="Google Shape;73;p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76" name="Google Shape;76;p1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Cybersecurity Boot Camp</a:t>
            </a:r>
            <a:endParaRPr b="0" i="0" sz="1800" u="none" cap="none" strike="noStrike">
              <a:solidFill>
                <a:srgbClr val="FFFFFF"/>
              </a:solidFill>
              <a:latin typeface="Roboto Medium"/>
              <a:ea typeface="Roboto Medium"/>
              <a:cs typeface="Roboto Medium"/>
              <a:sym typeface="Roboto Medium"/>
            </a:endParaRPr>
          </a:p>
        </p:txBody>
      </p:sp>
      <p:pic>
        <p:nvPicPr>
          <p:cNvPr id="78" name="Google Shape;78;p10"/>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79" name="Google Shape;79;p1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1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1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82" name="Google Shape;82;p10"/>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83" name="Google Shape;83;p1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45.png"/><Relationship Id="rId5"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49.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Capstone Engagement</a:t>
            </a:r>
            <a:endParaRPr sz="3100">
              <a:latin typeface="Roboto"/>
              <a:ea typeface="Roboto"/>
              <a:cs typeface="Roboto"/>
              <a:sym typeface="Roboto"/>
            </a:endParaRPr>
          </a:p>
          <a:p>
            <a:pPr indent="0" lvl="0" marL="0" rtl="0" algn="ctr">
              <a:lnSpc>
                <a:spcPct val="100000"/>
              </a:lnSpc>
              <a:spcBef>
                <a:spcPts val="1000"/>
              </a:spcBef>
              <a:spcAft>
                <a:spcPts val="0"/>
              </a:spcAft>
              <a:buSzPts val="3100"/>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Exploitation: Directory Structure Exposure</a:t>
            </a:r>
            <a:endParaRPr/>
          </a:p>
        </p:txBody>
      </p:sp>
      <p:grpSp>
        <p:nvGrpSpPr>
          <p:cNvPr id="1114" name="Google Shape;1114;p63"/>
          <p:cNvGrpSpPr/>
          <p:nvPr/>
        </p:nvGrpSpPr>
        <p:grpSpPr>
          <a:xfrm>
            <a:off x="1163290" y="887902"/>
            <a:ext cx="2695595" cy="3746922"/>
            <a:chOff x="1163293" y="887902"/>
            <a:chExt cx="2695595" cy="3746922"/>
          </a:xfrm>
        </p:grpSpPr>
        <p:sp>
          <p:nvSpPr>
            <p:cNvPr id="1115" name="Google Shape;1115;p63"/>
            <p:cNvSpPr/>
            <p:nvPr/>
          </p:nvSpPr>
          <p:spPr>
            <a:xfrm flipH="1">
              <a:off x="1430388"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63"/>
            <p:cNvSpPr txBox="1"/>
            <p:nvPr/>
          </p:nvSpPr>
          <p:spPr>
            <a:xfrm>
              <a:off x="1430388"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Using FireFox the pentester was able to view and navigate the directory structure of the web server</a:t>
              </a:r>
              <a:endParaRPr b="0" i="0" sz="1200" u="none" cap="none" strike="noStrike">
                <a:solidFill>
                  <a:srgbClr val="000000"/>
                </a:solidFill>
                <a:latin typeface="Roboto"/>
                <a:ea typeface="Roboto"/>
                <a:cs typeface="Roboto"/>
                <a:sym typeface="Roboto"/>
              </a:endParaRPr>
            </a:p>
          </p:txBody>
        </p:sp>
        <p:grpSp>
          <p:nvGrpSpPr>
            <p:cNvPr id="1117" name="Google Shape;1117;p63"/>
            <p:cNvGrpSpPr/>
            <p:nvPr/>
          </p:nvGrpSpPr>
          <p:grpSpPr>
            <a:xfrm>
              <a:off x="1163293" y="887902"/>
              <a:ext cx="533372" cy="533480"/>
              <a:chOff x="457200" y="1378813"/>
              <a:chExt cx="695400" cy="695450"/>
            </a:xfrm>
          </p:grpSpPr>
          <p:sp>
            <p:nvSpPr>
              <p:cNvPr id="1118" name="Google Shape;111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19" name="Google Shape;111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20" name="Google Shape;1120;p63"/>
          <p:cNvGrpSpPr/>
          <p:nvPr/>
        </p:nvGrpSpPr>
        <p:grpSpPr>
          <a:xfrm>
            <a:off x="5285115" y="887902"/>
            <a:ext cx="2695595" cy="3746923"/>
            <a:chOff x="5285118" y="887902"/>
            <a:chExt cx="2695595" cy="3746923"/>
          </a:xfrm>
        </p:grpSpPr>
        <p:grpSp>
          <p:nvGrpSpPr>
            <p:cNvPr id="1121" name="Google Shape;1121;p63"/>
            <p:cNvGrpSpPr/>
            <p:nvPr/>
          </p:nvGrpSpPr>
          <p:grpSpPr>
            <a:xfrm>
              <a:off x="5285118" y="887902"/>
              <a:ext cx="533372" cy="533480"/>
              <a:chOff x="457200" y="1378813"/>
              <a:chExt cx="695400" cy="695450"/>
            </a:xfrm>
          </p:grpSpPr>
          <p:sp>
            <p:nvSpPr>
              <p:cNvPr id="1122" name="Google Shape;1122;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23" name="Google Shape;1123;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4" name="Google Shape;1124;p63"/>
            <p:cNvSpPr/>
            <p:nvPr/>
          </p:nvSpPr>
          <p:spPr>
            <a:xfrm flipH="1">
              <a:off x="5552213"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63"/>
            <p:cNvSpPr txBox="1"/>
            <p:nvPr/>
          </p:nvSpPr>
          <p:spPr>
            <a:xfrm>
              <a:off x="5552213"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The directory structure was mapped and files containing further structural data were included. Namely the address of /secret_folder.</a:t>
              </a:r>
              <a:endParaRPr b="0" i="0" sz="1200" u="none" cap="none" strike="noStrike">
                <a:solidFill>
                  <a:srgbClr val="000000"/>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Sensitive Data Exposure</a:t>
            </a:r>
            <a:endParaRPr>
              <a:solidFill>
                <a:schemeClr val="dk1"/>
              </a:solidFill>
            </a:endParaRPr>
          </a:p>
        </p:txBody>
      </p:sp>
      <p:grpSp>
        <p:nvGrpSpPr>
          <p:cNvPr id="1131" name="Google Shape;1131;p64"/>
          <p:cNvGrpSpPr/>
          <p:nvPr/>
        </p:nvGrpSpPr>
        <p:grpSpPr>
          <a:xfrm>
            <a:off x="934181" y="888652"/>
            <a:ext cx="7275619" cy="3844973"/>
            <a:chOff x="934181" y="888652"/>
            <a:chExt cx="7275619" cy="3844973"/>
          </a:xfrm>
        </p:grpSpPr>
        <p:grpSp>
          <p:nvGrpSpPr>
            <p:cNvPr id="1132" name="Google Shape;1132;p64"/>
            <p:cNvGrpSpPr/>
            <p:nvPr/>
          </p:nvGrpSpPr>
          <p:grpSpPr>
            <a:xfrm>
              <a:off x="934181" y="888652"/>
              <a:ext cx="7275619" cy="3844973"/>
              <a:chOff x="461606" y="888652"/>
              <a:chExt cx="7275619" cy="3844973"/>
            </a:xfrm>
          </p:grpSpPr>
          <p:sp>
            <p:nvSpPr>
              <p:cNvPr id="1133" name="Google Shape;1133;p64"/>
              <p:cNvSpPr/>
              <p:nvPr/>
            </p:nvSpPr>
            <p:spPr>
              <a:xfrm flipH="1">
                <a:off x="728625" y="1481325"/>
                <a:ext cx="7008600" cy="3252300"/>
              </a:xfrm>
              <a:prstGeom prst="round2DiagRect">
                <a:avLst>
                  <a:gd fmla="val 11511"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4" name="Google Shape;1134;p64"/>
              <p:cNvGrpSpPr/>
              <p:nvPr/>
            </p:nvGrpSpPr>
            <p:grpSpPr>
              <a:xfrm>
                <a:off x="461606" y="888652"/>
                <a:ext cx="533372" cy="533480"/>
                <a:chOff x="457200" y="1378813"/>
                <a:chExt cx="695400" cy="695450"/>
              </a:xfrm>
            </p:grpSpPr>
            <p:sp>
              <p:nvSpPr>
                <p:cNvPr id="1135" name="Google Shape;1135;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36" name="Google Shape;1136;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37" name="Google Shape;1137;p64"/>
              <p:cNvPicPr preferRelativeResize="0"/>
              <p:nvPr/>
            </p:nvPicPr>
            <p:blipFill rotWithShape="1">
              <a:blip r:embed="rId3">
                <a:alphaModFix/>
              </a:blip>
              <a:srcRect b="0" l="0" r="0" t="0"/>
              <a:stretch/>
            </p:blipFill>
            <p:spPr>
              <a:xfrm>
                <a:off x="858788" y="1588277"/>
                <a:ext cx="3187800" cy="1805750"/>
              </a:xfrm>
              <a:prstGeom prst="rect">
                <a:avLst/>
              </a:prstGeom>
              <a:noFill/>
              <a:ln cap="flat" cmpd="sng" w="9525">
                <a:solidFill>
                  <a:schemeClr val="dk2"/>
                </a:solidFill>
                <a:prstDash val="solid"/>
                <a:round/>
                <a:headEnd len="sm" w="sm" type="none"/>
                <a:tailEnd len="sm" w="sm" type="none"/>
              </a:ln>
            </p:spPr>
          </p:pic>
        </p:grpSp>
        <p:pic>
          <p:nvPicPr>
            <p:cNvPr id="1138" name="Google Shape;1138;p64"/>
            <p:cNvPicPr preferRelativeResize="0"/>
            <p:nvPr/>
          </p:nvPicPr>
          <p:blipFill rotWithShape="1">
            <a:blip r:embed="rId4">
              <a:alphaModFix/>
            </a:blip>
            <a:srcRect b="0" l="0" r="0" t="0"/>
            <a:stretch/>
          </p:blipFill>
          <p:spPr>
            <a:xfrm>
              <a:off x="3098525" y="2723475"/>
              <a:ext cx="4950125" cy="1928625"/>
            </a:xfrm>
            <a:prstGeom prst="rect">
              <a:avLst/>
            </a:prstGeom>
            <a:noFill/>
            <a:ln cap="flat" cmpd="sng" w="9525">
              <a:solidFill>
                <a:schemeClr val="dk2"/>
              </a:solidFill>
              <a:prstDash val="solid"/>
              <a:round/>
              <a:headEnd len="sm" w="sm" type="none"/>
              <a:tailEnd len="sm" w="sm" type="none"/>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Exploitation: Unprotected Credential Information</a:t>
            </a:r>
            <a:endParaRPr/>
          </a:p>
        </p:txBody>
      </p:sp>
      <p:grpSp>
        <p:nvGrpSpPr>
          <p:cNvPr id="1144" name="Google Shape;1144;p65"/>
          <p:cNvGrpSpPr/>
          <p:nvPr/>
        </p:nvGrpSpPr>
        <p:grpSpPr>
          <a:xfrm>
            <a:off x="1163290" y="887902"/>
            <a:ext cx="2695595" cy="3746922"/>
            <a:chOff x="1163293" y="887902"/>
            <a:chExt cx="2695595" cy="3746922"/>
          </a:xfrm>
        </p:grpSpPr>
        <p:sp>
          <p:nvSpPr>
            <p:cNvPr id="1145" name="Google Shape;1145;p65"/>
            <p:cNvSpPr/>
            <p:nvPr/>
          </p:nvSpPr>
          <p:spPr>
            <a:xfrm flipH="1">
              <a:off x="1430388"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5"/>
            <p:cNvSpPr txBox="1"/>
            <p:nvPr/>
          </p:nvSpPr>
          <p:spPr>
            <a:xfrm>
              <a:off x="1430388"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Attempting to access /secret_folder via the web browser revealed and administrative username in the sign in pop-up. </a:t>
              </a:r>
              <a:endParaRPr b="0" i="0" sz="1200" u="none" cap="none" strike="noStrike">
                <a:solidFill>
                  <a:srgbClr val="000000"/>
                </a:solidFill>
                <a:latin typeface="Roboto"/>
                <a:ea typeface="Roboto"/>
                <a:cs typeface="Roboto"/>
                <a:sym typeface="Roboto"/>
              </a:endParaRPr>
            </a:p>
          </p:txBody>
        </p:sp>
        <p:grpSp>
          <p:nvGrpSpPr>
            <p:cNvPr id="1147" name="Google Shape;1147;p65"/>
            <p:cNvGrpSpPr/>
            <p:nvPr/>
          </p:nvGrpSpPr>
          <p:grpSpPr>
            <a:xfrm>
              <a:off x="1163293" y="887902"/>
              <a:ext cx="533372" cy="533480"/>
              <a:chOff x="457200" y="1378813"/>
              <a:chExt cx="695400" cy="695450"/>
            </a:xfrm>
          </p:grpSpPr>
          <p:sp>
            <p:nvSpPr>
              <p:cNvPr id="1148" name="Google Shape;1148;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49" name="Google Shape;1149;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50" name="Google Shape;1150;p65"/>
          <p:cNvGrpSpPr/>
          <p:nvPr/>
        </p:nvGrpSpPr>
        <p:grpSpPr>
          <a:xfrm>
            <a:off x="5285115" y="887902"/>
            <a:ext cx="2695595" cy="3746923"/>
            <a:chOff x="5285118" y="887902"/>
            <a:chExt cx="2695595" cy="3746923"/>
          </a:xfrm>
        </p:grpSpPr>
        <p:grpSp>
          <p:nvGrpSpPr>
            <p:cNvPr id="1151" name="Google Shape;1151;p65"/>
            <p:cNvGrpSpPr/>
            <p:nvPr/>
          </p:nvGrpSpPr>
          <p:grpSpPr>
            <a:xfrm>
              <a:off x="5285118" y="887902"/>
              <a:ext cx="533372" cy="533480"/>
              <a:chOff x="457200" y="1378813"/>
              <a:chExt cx="695400" cy="695450"/>
            </a:xfrm>
          </p:grpSpPr>
          <p:sp>
            <p:nvSpPr>
              <p:cNvPr id="1152" name="Google Shape;1152;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53" name="Google Shape;1153;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4" name="Google Shape;1154;p65"/>
            <p:cNvSpPr/>
            <p:nvPr/>
          </p:nvSpPr>
          <p:spPr>
            <a:xfrm flipH="1">
              <a:off x="5552213"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65"/>
            <p:cNvSpPr txBox="1"/>
            <p:nvPr/>
          </p:nvSpPr>
          <p:spPr>
            <a:xfrm>
              <a:off x="5552213"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By simply checking the access to the /secret_folder directory the pentester was able to find an administrative username Ashton.</a:t>
              </a:r>
              <a:endParaRPr b="0" i="0" sz="1200" u="none" cap="none" strike="noStrike">
                <a:solidFill>
                  <a:srgbClr val="000000"/>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Unprotected Credential Information</a:t>
            </a:r>
            <a:endParaRPr>
              <a:solidFill>
                <a:schemeClr val="dk1"/>
              </a:solidFill>
            </a:endParaRPr>
          </a:p>
        </p:txBody>
      </p:sp>
      <p:grpSp>
        <p:nvGrpSpPr>
          <p:cNvPr id="1161" name="Google Shape;1161;p66"/>
          <p:cNvGrpSpPr/>
          <p:nvPr/>
        </p:nvGrpSpPr>
        <p:grpSpPr>
          <a:xfrm>
            <a:off x="934181" y="888652"/>
            <a:ext cx="7275619" cy="3844973"/>
            <a:chOff x="934181" y="888652"/>
            <a:chExt cx="7275619" cy="3844973"/>
          </a:xfrm>
        </p:grpSpPr>
        <p:sp>
          <p:nvSpPr>
            <p:cNvPr id="1162" name="Google Shape;1162;p66"/>
            <p:cNvSpPr/>
            <p:nvPr/>
          </p:nvSpPr>
          <p:spPr>
            <a:xfrm flipH="1">
              <a:off x="1201200" y="1481325"/>
              <a:ext cx="7008600" cy="3252300"/>
            </a:xfrm>
            <a:prstGeom prst="round2DiagRect">
              <a:avLst>
                <a:gd fmla="val 11511"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3" name="Google Shape;1163;p66"/>
            <p:cNvGrpSpPr/>
            <p:nvPr/>
          </p:nvGrpSpPr>
          <p:grpSpPr>
            <a:xfrm>
              <a:off x="934181" y="888652"/>
              <a:ext cx="533372" cy="533480"/>
              <a:chOff x="457200" y="1378813"/>
              <a:chExt cx="695400" cy="695450"/>
            </a:xfrm>
          </p:grpSpPr>
          <p:sp>
            <p:nvSpPr>
              <p:cNvPr id="1164" name="Google Shape;1164;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65" name="Google Shape;1165;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66" name="Google Shape;1166;p66"/>
            <p:cNvPicPr preferRelativeResize="0"/>
            <p:nvPr/>
          </p:nvPicPr>
          <p:blipFill rotWithShape="1">
            <a:blip r:embed="rId3">
              <a:alphaModFix/>
            </a:blip>
            <a:srcRect b="0" l="0" r="0" t="0"/>
            <a:stretch/>
          </p:blipFill>
          <p:spPr>
            <a:xfrm>
              <a:off x="1935725" y="1886713"/>
              <a:ext cx="5539549" cy="2441525"/>
            </a:xfrm>
            <a:prstGeom prst="rect">
              <a:avLst/>
            </a:prstGeom>
            <a:noFill/>
            <a:ln cap="flat" cmpd="sng" w="9525">
              <a:solidFill>
                <a:schemeClr val="dk2"/>
              </a:solidFill>
              <a:prstDash val="solid"/>
              <a:round/>
              <a:headEnd len="sm" w="sm" type="none"/>
              <a:tailEnd len="sm" w="sm" type="none"/>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Brute Force Attack</a:t>
            </a:r>
            <a:endParaRPr/>
          </a:p>
        </p:txBody>
      </p:sp>
      <p:sp>
        <p:nvSpPr>
          <p:cNvPr id="1172" name="Google Shape;1172;p67"/>
          <p:cNvSpPr/>
          <p:nvPr/>
        </p:nvSpPr>
        <p:spPr>
          <a:xfrm flipH="1">
            <a:off x="1430388"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67"/>
          <p:cNvSpPr txBox="1"/>
          <p:nvPr/>
        </p:nvSpPr>
        <p:spPr>
          <a:xfrm>
            <a:off x="1430388"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Using the Kali Linux tool, Hydra, the pentester was able to brute force the password for user Ashton and gain access to /secret_folder.</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nvGrpSpPr>
          <p:cNvPr id="1174" name="Google Shape;1174;p67"/>
          <p:cNvGrpSpPr/>
          <p:nvPr/>
        </p:nvGrpSpPr>
        <p:grpSpPr>
          <a:xfrm>
            <a:off x="1163293" y="887902"/>
            <a:ext cx="533372" cy="533480"/>
            <a:chOff x="457200" y="1378813"/>
            <a:chExt cx="695400" cy="695450"/>
          </a:xfrm>
        </p:grpSpPr>
        <p:sp>
          <p:nvSpPr>
            <p:cNvPr id="1175" name="Google Shape;1175;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76" name="Google Shape;1176;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7" name="Google Shape;1177;p67"/>
          <p:cNvGrpSpPr/>
          <p:nvPr/>
        </p:nvGrpSpPr>
        <p:grpSpPr>
          <a:xfrm>
            <a:off x="5285118" y="887902"/>
            <a:ext cx="533372" cy="533480"/>
            <a:chOff x="457200" y="1378813"/>
            <a:chExt cx="695400" cy="695450"/>
          </a:xfrm>
        </p:grpSpPr>
        <p:sp>
          <p:nvSpPr>
            <p:cNvPr id="1178" name="Google Shape;1178;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79" name="Google Shape;1179;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0" name="Google Shape;1180;p67"/>
          <p:cNvSpPr/>
          <p:nvPr/>
        </p:nvSpPr>
        <p:spPr>
          <a:xfrm flipH="1">
            <a:off x="5552213"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7"/>
          <p:cNvSpPr txBox="1"/>
          <p:nvPr/>
        </p:nvSpPr>
        <p:spPr>
          <a:xfrm>
            <a:off x="5552213"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Brute force was used to find the password for user Ashton.</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Using those credentials, access to /secret_folder was gained.</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Location information and access instructions for /webdav were contained within /secret_folder. Username Ryan and an associated password hash were included.</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Brute Force Attack</a:t>
            </a:r>
            <a:endParaRPr>
              <a:solidFill>
                <a:schemeClr val="dk1"/>
              </a:solidFill>
            </a:endParaRPr>
          </a:p>
          <a:p>
            <a:pPr indent="0" lvl="0" marL="0" rtl="0" algn="l">
              <a:lnSpc>
                <a:spcPct val="100000"/>
              </a:lnSpc>
              <a:spcBef>
                <a:spcPts val="0"/>
              </a:spcBef>
              <a:spcAft>
                <a:spcPts val="0"/>
              </a:spcAft>
              <a:buClr>
                <a:schemeClr val="dk1"/>
              </a:buClr>
              <a:buSzPts val="2400"/>
              <a:buFont typeface="Arial"/>
              <a:buNone/>
            </a:pPr>
            <a:r>
              <a:t/>
            </a:r>
            <a:endParaRPr>
              <a:solidFill>
                <a:schemeClr val="dk1"/>
              </a:solidFill>
            </a:endParaRPr>
          </a:p>
        </p:txBody>
      </p:sp>
      <p:sp>
        <p:nvSpPr>
          <p:cNvPr id="1187" name="Google Shape;1187;p68"/>
          <p:cNvSpPr/>
          <p:nvPr/>
        </p:nvSpPr>
        <p:spPr>
          <a:xfrm flipH="1">
            <a:off x="728700" y="1481325"/>
            <a:ext cx="8165700" cy="3252300"/>
          </a:xfrm>
          <a:prstGeom prst="round2DiagRect">
            <a:avLst>
              <a:gd fmla="val 11511"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8" name="Google Shape;1188;p68"/>
          <p:cNvGrpSpPr/>
          <p:nvPr/>
        </p:nvGrpSpPr>
        <p:grpSpPr>
          <a:xfrm>
            <a:off x="461606" y="888652"/>
            <a:ext cx="533372" cy="533480"/>
            <a:chOff x="457200" y="1378813"/>
            <a:chExt cx="695400" cy="695450"/>
          </a:xfrm>
        </p:grpSpPr>
        <p:sp>
          <p:nvSpPr>
            <p:cNvPr id="1189" name="Google Shape;1189;p6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90" name="Google Shape;1190;p6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1" name="Google Shape;1191;p68"/>
          <p:cNvGrpSpPr/>
          <p:nvPr/>
        </p:nvGrpSpPr>
        <p:grpSpPr>
          <a:xfrm>
            <a:off x="1313000" y="1560731"/>
            <a:ext cx="6997101" cy="1355930"/>
            <a:chOff x="1073450" y="1617470"/>
            <a:chExt cx="6997101" cy="1355930"/>
          </a:xfrm>
        </p:grpSpPr>
        <p:pic>
          <p:nvPicPr>
            <p:cNvPr id="1192" name="Google Shape;1192;p68"/>
            <p:cNvPicPr preferRelativeResize="0"/>
            <p:nvPr/>
          </p:nvPicPr>
          <p:blipFill rotWithShape="1">
            <a:blip r:embed="rId3">
              <a:alphaModFix/>
            </a:blip>
            <a:srcRect b="0" l="0" r="0" t="88195"/>
            <a:stretch/>
          </p:blipFill>
          <p:spPr>
            <a:xfrm>
              <a:off x="1073450" y="2366225"/>
              <a:ext cx="6997101" cy="607175"/>
            </a:xfrm>
            <a:prstGeom prst="rect">
              <a:avLst/>
            </a:prstGeom>
            <a:noFill/>
            <a:ln cap="flat" cmpd="sng" w="9525">
              <a:solidFill>
                <a:schemeClr val="dk2"/>
              </a:solidFill>
              <a:prstDash val="solid"/>
              <a:round/>
              <a:headEnd len="sm" w="sm" type="none"/>
              <a:tailEnd len="sm" w="sm" type="none"/>
            </a:ln>
          </p:spPr>
        </p:pic>
        <p:pic>
          <p:nvPicPr>
            <p:cNvPr id="1193" name="Google Shape;1193;p68"/>
            <p:cNvPicPr preferRelativeResize="0"/>
            <p:nvPr/>
          </p:nvPicPr>
          <p:blipFill rotWithShape="1">
            <a:blip r:embed="rId4">
              <a:alphaModFix/>
            </a:blip>
            <a:srcRect b="85222" l="0" r="0" t="0"/>
            <a:stretch/>
          </p:blipFill>
          <p:spPr>
            <a:xfrm>
              <a:off x="1075400" y="1617470"/>
              <a:ext cx="6993201" cy="760101"/>
            </a:xfrm>
            <a:prstGeom prst="rect">
              <a:avLst/>
            </a:prstGeom>
            <a:noFill/>
            <a:ln cap="flat" cmpd="sng" w="9525">
              <a:solidFill>
                <a:schemeClr val="dk2"/>
              </a:solidFill>
              <a:prstDash val="solid"/>
              <a:round/>
              <a:headEnd len="sm" w="sm" type="none"/>
              <a:tailEnd len="sm" w="sm" type="none"/>
            </a:ln>
          </p:spPr>
        </p:pic>
      </p:grpSp>
      <p:pic>
        <p:nvPicPr>
          <p:cNvPr id="1194" name="Google Shape;1194;p68"/>
          <p:cNvPicPr preferRelativeResize="0"/>
          <p:nvPr/>
        </p:nvPicPr>
        <p:blipFill rotWithShape="1">
          <a:blip r:embed="rId5">
            <a:alphaModFix/>
          </a:blip>
          <a:srcRect b="58974" l="0" r="0" t="0"/>
          <a:stretch/>
        </p:blipFill>
        <p:spPr>
          <a:xfrm>
            <a:off x="2298050" y="2985161"/>
            <a:ext cx="5027001" cy="16690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Security Misconfiguration</a:t>
            </a:r>
            <a:endParaRPr/>
          </a:p>
        </p:txBody>
      </p:sp>
      <p:sp>
        <p:nvSpPr>
          <p:cNvPr id="1200" name="Google Shape;1200;p69"/>
          <p:cNvSpPr/>
          <p:nvPr/>
        </p:nvSpPr>
        <p:spPr>
          <a:xfrm flipH="1">
            <a:off x="1430388"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69"/>
          <p:cNvSpPr txBox="1"/>
          <p:nvPr/>
        </p:nvSpPr>
        <p:spPr>
          <a:xfrm>
            <a:off x="1430388"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Using a web browser the pententer was able to access the directories on the web server.</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nvGrpSpPr>
          <p:cNvPr id="1202" name="Google Shape;1202;p69"/>
          <p:cNvGrpSpPr/>
          <p:nvPr/>
        </p:nvGrpSpPr>
        <p:grpSpPr>
          <a:xfrm>
            <a:off x="1163293" y="887902"/>
            <a:ext cx="533372" cy="533480"/>
            <a:chOff x="457200" y="1378813"/>
            <a:chExt cx="695400" cy="695450"/>
          </a:xfrm>
        </p:grpSpPr>
        <p:sp>
          <p:nvSpPr>
            <p:cNvPr id="1203" name="Google Shape;1203;p6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204" name="Google Shape;1204;p6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5" name="Google Shape;1205;p69"/>
          <p:cNvGrpSpPr/>
          <p:nvPr/>
        </p:nvGrpSpPr>
        <p:grpSpPr>
          <a:xfrm>
            <a:off x="5285118" y="887902"/>
            <a:ext cx="533372" cy="533480"/>
            <a:chOff x="457200" y="1378813"/>
            <a:chExt cx="695400" cy="695450"/>
          </a:xfrm>
        </p:grpSpPr>
        <p:sp>
          <p:nvSpPr>
            <p:cNvPr id="1206" name="Google Shape;1206;p6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207" name="Google Shape;1207;p6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8" name="Google Shape;1208;p69"/>
          <p:cNvSpPr/>
          <p:nvPr/>
        </p:nvSpPr>
        <p:spPr>
          <a:xfrm flipH="1">
            <a:off x="5552213"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69"/>
          <p:cNvSpPr txBox="1"/>
          <p:nvPr/>
        </p:nvSpPr>
        <p:spPr>
          <a:xfrm>
            <a:off x="5552213"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Accessing the directories and on the web server gave the pentester further information the was used to access additional company resources including:</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/company_folders /company_folders</a:t>
            </a:r>
            <a:endParaRPr b="0" i="0" sz="1200" u="none" cap="none" strike="noStrike">
              <a:solidFill>
                <a:srgbClr val="000000"/>
              </a:solidFill>
              <a:latin typeface="Roboto"/>
              <a:ea typeface="Roboto"/>
              <a:cs typeface="Roboto"/>
              <a:sym typeface="Roboto"/>
            </a:endParaRPr>
          </a:p>
          <a:p>
            <a:pPr indent="45720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/secret_folder</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WebDAV</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Security Misconfiguration</a:t>
            </a:r>
            <a:endParaRPr>
              <a:solidFill>
                <a:schemeClr val="dk1"/>
              </a:solidFill>
            </a:endParaRPr>
          </a:p>
          <a:p>
            <a:pPr indent="0" lvl="0" marL="0" rtl="0" algn="l">
              <a:lnSpc>
                <a:spcPct val="100000"/>
              </a:lnSpc>
              <a:spcBef>
                <a:spcPts val="0"/>
              </a:spcBef>
              <a:spcAft>
                <a:spcPts val="0"/>
              </a:spcAft>
              <a:buClr>
                <a:schemeClr val="dk1"/>
              </a:buClr>
              <a:buSzPts val="2400"/>
              <a:buFont typeface="Arial"/>
              <a:buNone/>
            </a:pPr>
            <a:r>
              <a:t/>
            </a:r>
            <a:endParaRPr>
              <a:solidFill>
                <a:schemeClr val="dk1"/>
              </a:solidFill>
            </a:endParaRPr>
          </a:p>
        </p:txBody>
      </p:sp>
      <p:grpSp>
        <p:nvGrpSpPr>
          <p:cNvPr id="1215" name="Google Shape;1215;p70"/>
          <p:cNvGrpSpPr/>
          <p:nvPr/>
        </p:nvGrpSpPr>
        <p:grpSpPr>
          <a:xfrm>
            <a:off x="461606" y="888652"/>
            <a:ext cx="8432794" cy="3844973"/>
            <a:chOff x="461606" y="888652"/>
            <a:chExt cx="8432794" cy="3844973"/>
          </a:xfrm>
        </p:grpSpPr>
        <p:sp>
          <p:nvSpPr>
            <p:cNvPr id="1216" name="Google Shape;1216;p70"/>
            <p:cNvSpPr/>
            <p:nvPr/>
          </p:nvSpPr>
          <p:spPr>
            <a:xfrm flipH="1">
              <a:off x="728700" y="1481325"/>
              <a:ext cx="8165700" cy="3252300"/>
            </a:xfrm>
            <a:prstGeom prst="round2DiagRect">
              <a:avLst>
                <a:gd fmla="val 11511"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7" name="Google Shape;1217;p70"/>
            <p:cNvGrpSpPr/>
            <p:nvPr/>
          </p:nvGrpSpPr>
          <p:grpSpPr>
            <a:xfrm>
              <a:off x="461606" y="888652"/>
              <a:ext cx="533372" cy="533480"/>
              <a:chOff x="457200" y="1378813"/>
              <a:chExt cx="695400" cy="695450"/>
            </a:xfrm>
          </p:grpSpPr>
          <p:sp>
            <p:nvSpPr>
              <p:cNvPr id="1218" name="Google Shape;1218;p7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219" name="Google Shape;1219;p7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20" name="Google Shape;1220;p70"/>
            <p:cNvPicPr preferRelativeResize="0"/>
            <p:nvPr/>
          </p:nvPicPr>
          <p:blipFill rotWithShape="1">
            <a:blip r:embed="rId3">
              <a:alphaModFix/>
            </a:blip>
            <a:srcRect b="0" l="0" r="0" t="0"/>
            <a:stretch/>
          </p:blipFill>
          <p:spPr>
            <a:xfrm>
              <a:off x="888122" y="1574722"/>
              <a:ext cx="3359200" cy="1902850"/>
            </a:xfrm>
            <a:prstGeom prst="rect">
              <a:avLst/>
            </a:prstGeom>
            <a:noFill/>
            <a:ln cap="flat" cmpd="sng" w="9525">
              <a:solidFill>
                <a:schemeClr val="dk2"/>
              </a:solidFill>
              <a:prstDash val="solid"/>
              <a:round/>
              <a:headEnd len="sm" w="sm" type="none"/>
              <a:tailEnd len="sm" w="sm" type="none"/>
            </a:ln>
          </p:spPr>
        </p:pic>
        <p:pic>
          <p:nvPicPr>
            <p:cNvPr id="1221" name="Google Shape;1221;p70"/>
            <p:cNvPicPr preferRelativeResize="0"/>
            <p:nvPr/>
          </p:nvPicPr>
          <p:blipFill rotWithShape="1">
            <a:blip r:embed="rId4">
              <a:alphaModFix/>
            </a:blip>
            <a:srcRect b="0" l="0" r="0" t="0"/>
            <a:stretch/>
          </p:blipFill>
          <p:spPr>
            <a:xfrm>
              <a:off x="2300450" y="2615225"/>
              <a:ext cx="4938291" cy="1583225"/>
            </a:xfrm>
            <a:prstGeom prst="rect">
              <a:avLst/>
            </a:prstGeom>
            <a:noFill/>
            <a:ln cap="flat" cmpd="sng" w="9525">
              <a:solidFill>
                <a:schemeClr val="dk2"/>
              </a:solidFill>
              <a:prstDash val="solid"/>
              <a:round/>
              <a:headEnd len="sm" w="sm" type="none"/>
              <a:tailEnd len="sm" w="sm" type="none"/>
            </a:ln>
          </p:spPr>
        </p:pic>
        <p:pic>
          <p:nvPicPr>
            <p:cNvPr id="1222" name="Google Shape;1222;p70"/>
            <p:cNvPicPr preferRelativeResize="0"/>
            <p:nvPr/>
          </p:nvPicPr>
          <p:blipFill rotWithShape="1">
            <a:blip r:embed="rId5">
              <a:alphaModFix/>
            </a:blip>
            <a:srcRect b="0" l="0" r="0" t="0"/>
            <a:stretch/>
          </p:blipFill>
          <p:spPr>
            <a:xfrm>
              <a:off x="5246925" y="3024525"/>
              <a:ext cx="3359200" cy="1583220"/>
            </a:xfrm>
            <a:prstGeom prst="rect">
              <a:avLst/>
            </a:prstGeom>
            <a:noFill/>
            <a:ln cap="flat" cmpd="sng" w="9525">
              <a:solidFill>
                <a:schemeClr val="dk2"/>
              </a:solidFill>
              <a:prstDash val="solid"/>
              <a:round/>
              <a:headEnd len="sm" w="sm" type="none"/>
              <a:tailEnd len="sm" w="sm" type="none"/>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Security Misconfiguration</a:t>
            </a:r>
            <a:endParaRPr/>
          </a:p>
        </p:txBody>
      </p:sp>
      <p:sp>
        <p:nvSpPr>
          <p:cNvPr id="1228" name="Google Shape;1228;p71"/>
          <p:cNvSpPr/>
          <p:nvPr/>
        </p:nvSpPr>
        <p:spPr>
          <a:xfrm flipH="1">
            <a:off x="1430388"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1"/>
          <p:cNvSpPr txBox="1"/>
          <p:nvPr/>
        </p:nvSpPr>
        <p:spPr>
          <a:xfrm>
            <a:off x="1430388"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The username Ryan was found. Along with it were instructions on how to access WebDav and Ryan’s hashed password. The hash was entered into the publicly available hash cracking website, crackstation.net, and the password was revealed.</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nvGrpSpPr>
          <p:cNvPr id="1230" name="Google Shape;1230;p71"/>
          <p:cNvGrpSpPr/>
          <p:nvPr/>
        </p:nvGrpSpPr>
        <p:grpSpPr>
          <a:xfrm>
            <a:off x="1163293" y="887902"/>
            <a:ext cx="533372" cy="533480"/>
            <a:chOff x="457200" y="1378813"/>
            <a:chExt cx="695400" cy="695450"/>
          </a:xfrm>
        </p:grpSpPr>
        <p:sp>
          <p:nvSpPr>
            <p:cNvPr id="1231" name="Google Shape;1231;p7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232" name="Google Shape;1232;p7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3" name="Google Shape;1233;p71"/>
          <p:cNvGrpSpPr/>
          <p:nvPr/>
        </p:nvGrpSpPr>
        <p:grpSpPr>
          <a:xfrm>
            <a:off x="5285118" y="887902"/>
            <a:ext cx="533372" cy="533480"/>
            <a:chOff x="457200" y="1378813"/>
            <a:chExt cx="695400" cy="695450"/>
          </a:xfrm>
        </p:grpSpPr>
        <p:sp>
          <p:nvSpPr>
            <p:cNvPr id="1234" name="Google Shape;1234;p7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235" name="Google Shape;1235;p7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6" name="Google Shape;1236;p71"/>
          <p:cNvSpPr/>
          <p:nvPr/>
        </p:nvSpPr>
        <p:spPr>
          <a:xfrm flipH="1">
            <a:off x="5552213"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1"/>
          <p:cNvSpPr txBox="1"/>
          <p:nvPr/>
        </p:nvSpPr>
        <p:spPr>
          <a:xfrm>
            <a:off x="5552213"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The combination of the exposed username and the cracked password allowed administrative access to WebDAV.</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Security Misconfiguration</a:t>
            </a:r>
            <a:endParaRPr>
              <a:solidFill>
                <a:schemeClr val="dk1"/>
              </a:solidFill>
            </a:endParaRPr>
          </a:p>
          <a:p>
            <a:pPr indent="0" lvl="0" marL="0" rtl="0" algn="l">
              <a:lnSpc>
                <a:spcPct val="100000"/>
              </a:lnSpc>
              <a:spcBef>
                <a:spcPts val="0"/>
              </a:spcBef>
              <a:spcAft>
                <a:spcPts val="0"/>
              </a:spcAft>
              <a:buClr>
                <a:schemeClr val="dk1"/>
              </a:buClr>
              <a:buSzPts val="2400"/>
              <a:buFont typeface="Arial"/>
              <a:buNone/>
            </a:pPr>
            <a:r>
              <a:t/>
            </a:r>
            <a:endParaRPr>
              <a:solidFill>
                <a:schemeClr val="dk1"/>
              </a:solidFill>
            </a:endParaRPr>
          </a:p>
        </p:txBody>
      </p:sp>
      <p:grpSp>
        <p:nvGrpSpPr>
          <p:cNvPr id="1243" name="Google Shape;1243;p72"/>
          <p:cNvGrpSpPr/>
          <p:nvPr/>
        </p:nvGrpSpPr>
        <p:grpSpPr>
          <a:xfrm>
            <a:off x="461606" y="888652"/>
            <a:ext cx="8432794" cy="3844973"/>
            <a:chOff x="461606" y="888652"/>
            <a:chExt cx="8432794" cy="3844973"/>
          </a:xfrm>
        </p:grpSpPr>
        <p:sp>
          <p:nvSpPr>
            <p:cNvPr id="1244" name="Google Shape;1244;p72"/>
            <p:cNvSpPr/>
            <p:nvPr/>
          </p:nvSpPr>
          <p:spPr>
            <a:xfrm flipH="1">
              <a:off x="728700" y="1481325"/>
              <a:ext cx="8165700" cy="3252300"/>
            </a:xfrm>
            <a:prstGeom prst="round2DiagRect">
              <a:avLst>
                <a:gd fmla="val 11511"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5" name="Google Shape;1245;p72"/>
            <p:cNvGrpSpPr/>
            <p:nvPr/>
          </p:nvGrpSpPr>
          <p:grpSpPr>
            <a:xfrm>
              <a:off x="461606" y="888652"/>
              <a:ext cx="533372" cy="533480"/>
              <a:chOff x="457200" y="1378813"/>
              <a:chExt cx="695400" cy="695450"/>
            </a:xfrm>
          </p:grpSpPr>
          <p:sp>
            <p:nvSpPr>
              <p:cNvPr id="1246" name="Google Shape;1246;p7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247" name="Google Shape;1247;p7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48" name="Google Shape;1248;p72"/>
            <p:cNvPicPr preferRelativeResize="0"/>
            <p:nvPr/>
          </p:nvPicPr>
          <p:blipFill rotWithShape="1">
            <a:blip r:embed="rId3">
              <a:alphaModFix/>
            </a:blip>
            <a:srcRect b="56482" l="0" r="0" t="0"/>
            <a:stretch/>
          </p:blipFill>
          <p:spPr>
            <a:xfrm>
              <a:off x="824375" y="1610875"/>
              <a:ext cx="5211625" cy="1835499"/>
            </a:xfrm>
            <a:prstGeom prst="rect">
              <a:avLst/>
            </a:prstGeom>
            <a:noFill/>
            <a:ln cap="flat" cmpd="sng" w="9525">
              <a:solidFill>
                <a:schemeClr val="dk2"/>
              </a:solidFill>
              <a:prstDash val="solid"/>
              <a:round/>
              <a:headEnd len="sm" w="sm" type="none"/>
              <a:tailEnd len="sm" w="sm" type="none"/>
            </a:ln>
          </p:spPr>
        </p:pic>
        <p:pic>
          <p:nvPicPr>
            <p:cNvPr id="1249" name="Google Shape;1249;p72"/>
            <p:cNvPicPr preferRelativeResize="0"/>
            <p:nvPr/>
          </p:nvPicPr>
          <p:blipFill rotWithShape="1">
            <a:blip r:embed="rId4">
              <a:alphaModFix/>
            </a:blip>
            <a:srcRect b="0" l="0" r="0" t="0"/>
            <a:stretch/>
          </p:blipFill>
          <p:spPr>
            <a:xfrm>
              <a:off x="2899551" y="2750199"/>
              <a:ext cx="5882551" cy="1912301"/>
            </a:xfrm>
            <a:prstGeom prst="rect">
              <a:avLst/>
            </a:prstGeom>
            <a:noFill/>
            <a:ln cap="flat" cmpd="sng" w="9525">
              <a:solidFill>
                <a:schemeClr val="dk2"/>
              </a:solidFill>
              <a:prstDash val="solid"/>
              <a:round/>
              <a:headEnd len="sm" w="sm" type="none"/>
              <a:tailEnd len="sm" w="sm" type="none"/>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024" name="Google Shape;1024;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solidFill>
                  <a:schemeClr val="dk1"/>
                </a:solidFill>
              </a:rPr>
              <a:t>This document contains the following sections:</a:t>
            </a:r>
            <a:endParaRPr/>
          </a:p>
        </p:txBody>
      </p:sp>
      <p:sp>
        <p:nvSpPr>
          <p:cNvPr id="1025" name="Google Shape;1025;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6" name="Google Shape;1026;p55"/>
          <p:cNvGrpSpPr/>
          <p:nvPr/>
        </p:nvGrpSpPr>
        <p:grpSpPr>
          <a:xfrm>
            <a:off x="457200" y="1378813"/>
            <a:ext cx="776889" cy="621300"/>
            <a:chOff x="457200" y="1378813"/>
            <a:chExt cx="776889" cy="621300"/>
          </a:xfrm>
        </p:grpSpPr>
        <p:sp>
          <p:nvSpPr>
            <p:cNvPr id="1027" name="Google Shape;1027;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028" name="Google Shape;1028;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9" name="Google Shape;1029;p55"/>
          <p:cNvGrpSpPr/>
          <p:nvPr/>
        </p:nvGrpSpPr>
        <p:grpSpPr>
          <a:xfrm>
            <a:off x="457200" y="2228725"/>
            <a:ext cx="776889" cy="621300"/>
            <a:chOff x="457200" y="1378813"/>
            <a:chExt cx="776889" cy="621300"/>
          </a:xfrm>
        </p:grpSpPr>
        <p:sp>
          <p:nvSpPr>
            <p:cNvPr id="1030" name="Google Shape;1030;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031" name="Google Shape;1031;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2" name="Google Shape;1032;p55"/>
          <p:cNvGrpSpPr/>
          <p:nvPr/>
        </p:nvGrpSpPr>
        <p:grpSpPr>
          <a:xfrm>
            <a:off x="457200" y="3073850"/>
            <a:ext cx="776889" cy="621300"/>
            <a:chOff x="457200" y="1378813"/>
            <a:chExt cx="776889" cy="621300"/>
          </a:xfrm>
        </p:grpSpPr>
        <p:sp>
          <p:nvSpPr>
            <p:cNvPr id="1033" name="Google Shape;1033;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034" name="Google Shape;1034;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5" name="Google Shape;1035;p55"/>
          <p:cNvGrpSpPr/>
          <p:nvPr/>
        </p:nvGrpSpPr>
        <p:grpSpPr>
          <a:xfrm>
            <a:off x="457200" y="3923750"/>
            <a:ext cx="776889" cy="621300"/>
            <a:chOff x="457200" y="1378813"/>
            <a:chExt cx="776889" cy="621300"/>
          </a:xfrm>
        </p:grpSpPr>
        <p:sp>
          <p:nvSpPr>
            <p:cNvPr id="1036" name="Google Shape;1036;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037" name="Google Shape;1037;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8" name="Google Shape;1038;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Network Topology</a:t>
            </a:r>
            <a:endParaRPr b="1" i="0" sz="1800" u="none" cap="none" strike="noStrike">
              <a:solidFill>
                <a:schemeClr val="dk1"/>
              </a:solidFill>
              <a:latin typeface="Roboto"/>
              <a:ea typeface="Roboto"/>
              <a:cs typeface="Roboto"/>
              <a:sym typeface="Roboto"/>
            </a:endParaRPr>
          </a:p>
        </p:txBody>
      </p:sp>
      <p:sp>
        <p:nvSpPr>
          <p:cNvPr id="1039" name="Google Shape;1039;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Red Team</a:t>
            </a:r>
            <a:r>
              <a:rPr b="0" i="0" lang="en" sz="1800" u="none" cap="none" strike="noStrike">
                <a:solidFill>
                  <a:schemeClr val="dk1"/>
                </a:solidFill>
                <a:latin typeface="Roboto"/>
                <a:ea typeface="Roboto"/>
                <a:cs typeface="Roboto"/>
                <a:sym typeface="Roboto"/>
              </a:rPr>
              <a:t>: Security Assessment</a:t>
            </a:r>
            <a:endParaRPr b="0" i="0" sz="1800" u="none" cap="none" strike="noStrike">
              <a:solidFill>
                <a:schemeClr val="dk1"/>
              </a:solidFill>
              <a:latin typeface="Roboto"/>
              <a:ea typeface="Roboto"/>
              <a:cs typeface="Roboto"/>
              <a:sym typeface="Roboto"/>
            </a:endParaRPr>
          </a:p>
        </p:txBody>
      </p:sp>
      <p:sp>
        <p:nvSpPr>
          <p:cNvPr id="1043" name="Google Shape;1043;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Blue Team</a:t>
            </a:r>
            <a:r>
              <a:rPr b="0" i="0" lang="en" sz="1800" u="none" cap="none" strike="noStrike">
                <a:solidFill>
                  <a:schemeClr val="dk1"/>
                </a:solidFill>
                <a:latin typeface="Roboto"/>
                <a:ea typeface="Roboto"/>
                <a:cs typeface="Roboto"/>
                <a:sym typeface="Roboto"/>
              </a:rPr>
              <a:t>: Log Analysis and Attack Characterization</a:t>
            </a:r>
            <a:endParaRPr b="0" i="0" sz="1800" u="none" cap="none" strike="noStrike">
              <a:solidFill>
                <a:schemeClr val="dk1"/>
              </a:solidFill>
              <a:latin typeface="Roboto"/>
              <a:ea typeface="Roboto"/>
              <a:cs typeface="Roboto"/>
              <a:sym typeface="Roboto"/>
            </a:endParaRPr>
          </a:p>
        </p:txBody>
      </p:sp>
      <p:sp>
        <p:nvSpPr>
          <p:cNvPr id="1044" name="Google Shape;1044;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Hardening</a:t>
            </a:r>
            <a:r>
              <a:rPr b="0" i="0" lang="en" sz="1800" u="none" cap="none" strike="noStrike">
                <a:solidFill>
                  <a:schemeClr val="dk1"/>
                </a:solidFill>
                <a:latin typeface="Roboto"/>
                <a:ea typeface="Roboto"/>
                <a:cs typeface="Roboto"/>
                <a:sym typeface="Roboto"/>
              </a:rPr>
              <a:t>: Proposed Alarms and Mitigation Strategies</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Unauthorized File Upload</a:t>
            </a:r>
            <a:endParaRPr/>
          </a:p>
        </p:txBody>
      </p:sp>
      <p:sp>
        <p:nvSpPr>
          <p:cNvPr id="1255" name="Google Shape;1255;p73"/>
          <p:cNvSpPr/>
          <p:nvPr/>
        </p:nvSpPr>
        <p:spPr>
          <a:xfrm flipH="1">
            <a:off x="1430388"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3"/>
          <p:cNvSpPr txBox="1"/>
          <p:nvPr/>
        </p:nvSpPr>
        <p:spPr>
          <a:xfrm>
            <a:off x="1430388"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Using msfvenom a .php reverse_tcp script was created and uploaded to /webdav. </a:t>
            </a:r>
            <a:endParaRPr b="0" i="0" sz="1200" u="none" cap="none" strike="noStrike">
              <a:solidFill>
                <a:srgbClr val="000000"/>
              </a:solidFill>
              <a:latin typeface="Roboto"/>
              <a:ea typeface="Roboto"/>
              <a:cs typeface="Roboto"/>
              <a:sym typeface="Roboto"/>
            </a:endParaRPr>
          </a:p>
        </p:txBody>
      </p:sp>
      <p:grpSp>
        <p:nvGrpSpPr>
          <p:cNvPr id="1257" name="Google Shape;1257;p73"/>
          <p:cNvGrpSpPr/>
          <p:nvPr/>
        </p:nvGrpSpPr>
        <p:grpSpPr>
          <a:xfrm>
            <a:off x="1163293" y="887902"/>
            <a:ext cx="533372" cy="533480"/>
            <a:chOff x="457200" y="1378813"/>
            <a:chExt cx="695400" cy="695450"/>
          </a:xfrm>
        </p:grpSpPr>
        <p:sp>
          <p:nvSpPr>
            <p:cNvPr id="1258" name="Google Shape;1258;p7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259" name="Google Shape;1259;p7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0" name="Google Shape;1260;p73"/>
          <p:cNvGrpSpPr/>
          <p:nvPr/>
        </p:nvGrpSpPr>
        <p:grpSpPr>
          <a:xfrm>
            <a:off x="5285118" y="887902"/>
            <a:ext cx="533372" cy="533480"/>
            <a:chOff x="457200" y="1378813"/>
            <a:chExt cx="695400" cy="695450"/>
          </a:xfrm>
        </p:grpSpPr>
        <p:sp>
          <p:nvSpPr>
            <p:cNvPr id="1261" name="Google Shape;1261;p7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262" name="Google Shape;1262;p7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3" name="Google Shape;1263;p73"/>
          <p:cNvSpPr/>
          <p:nvPr/>
        </p:nvSpPr>
        <p:spPr>
          <a:xfrm flipH="1">
            <a:off x="5552213"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3"/>
          <p:cNvSpPr txBox="1"/>
          <p:nvPr/>
        </p:nvSpPr>
        <p:spPr>
          <a:xfrm>
            <a:off x="5552213"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The pentester was able to insert a malicious file into WebDAV.</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Unauthorized File Upload</a:t>
            </a:r>
            <a:endParaRPr>
              <a:solidFill>
                <a:schemeClr val="dk1"/>
              </a:solidFill>
            </a:endParaRPr>
          </a:p>
          <a:p>
            <a:pPr indent="0" lvl="0" marL="0" rtl="0" algn="l">
              <a:lnSpc>
                <a:spcPct val="100000"/>
              </a:lnSpc>
              <a:spcBef>
                <a:spcPts val="0"/>
              </a:spcBef>
              <a:spcAft>
                <a:spcPts val="0"/>
              </a:spcAft>
              <a:buSzPts val="2400"/>
              <a:buNone/>
            </a:pPr>
            <a:r>
              <a:t/>
            </a:r>
            <a:endParaRPr>
              <a:solidFill>
                <a:schemeClr val="dk1"/>
              </a:solidFill>
            </a:endParaRPr>
          </a:p>
        </p:txBody>
      </p:sp>
      <p:sp>
        <p:nvSpPr>
          <p:cNvPr id="1270" name="Google Shape;1270;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pSp>
        <p:nvGrpSpPr>
          <p:cNvPr id="1271" name="Google Shape;1271;p74"/>
          <p:cNvGrpSpPr/>
          <p:nvPr/>
        </p:nvGrpSpPr>
        <p:grpSpPr>
          <a:xfrm>
            <a:off x="461606" y="888652"/>
            <a:ext cx="8432794" cy="3844973"/>
            <a:chOff x="461606" y="888652"/>
            <a:chExt cx="8432794" cy="3844973"/>
          </a:xfrm>
        </p:grpSpPr>
        <p:sp>
          <p:nvSpPr>
            <p:cNvPr id="1272" name="Google Shape;1272;p74"/>
            <p:cNvSpPr/>
            <p:nvPr/>
          </p:nvSpPr>
          <p:spPr>
            <a:xfrm flipH="1">
              <a:off x="728700" y="1481325"/>
              <a:ext cx="8165700" cy="3252300"/>
            </a:xfrm>
            <a:prstGeom prst="round2DiagRect">
              <a:avLst>
                <a:gd fmla="val 11511"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3" name="Google Shape;1273;p74"/>
            <p:cNvGrpSpPr/>
            <p:nvPr/>
          </p:nvGrpSpPr>
          <p:grpSpPr>
            <a:xfrm>
              <a:off x="461606" y="888652"/>
              <a:ext cx="533372" cy="533480"/>
              <a:chOff x="457200" y="1378813"/>
              <a:chExt cx="695400" cy="695450"/>
            </a:xfrm>
          </p:grpSpPr>
          <p:sp>
            <p:nvSpPr>
              <p:cNvPr id="1274" name="Google Shape;1274;p7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275" name="Google Shape;1275;p7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76" name="Google Shape;1276;p74"/>
            <p:cNvPicPr preferRelativeResize="0"/>
            <p:nvPr/>
          </p:nvPicPr>
          <p:blipFill rotWithShape="1">
            <a:blip r:embed="rId3">
              <a:alphaModFix/>
            </a:blip>
            <a:srcRect b="0" l="0" r="0" t="0"/>
            <a:stretch/>
          </p:blipFill>
          <p:spPr>
            <a:xfrm>
              <a:off x="1260200" y="1634013"/>
              <a:ext cx="7102725" cy="835125"/>
            </a:xfrm>
            <a:prstGeom prst="rect">
              <a:avLst/>
            </a:prstGeom>
            <a:noFill/>
            <a:ln cap="flat" cmpd="sng" w="9525">
              <a:solidFill>
                <a:schemeClr val="dk2"/>
              </a:solidFill>
              <a:prstDash val="solid"/>
              <a:round/>
              <a:headEnd len="sm" w="sm" type="none"/>
              <a:tailEnd len="sm" w="sm" type="none"/>
            </a:ln>
          </p:spPr>
        </p:pic>
      </p:grpSp>
      <p:pic>
        <p:nvPicPr>
          <p:cNvPr id="1277" name="Google Shape;1277;p74"/>
          <p:cNvPicPr preferRelativeResize="0"/>
          <p:nvPr/>
        </p:nvPicPr>
        <p:blipFill rotWithShape="1">
          <a:blip r:embed="rId4">
            <a:alphaModFix/>
          </a:blip>
          <a:srcRect b="59469" l="0" r="0" t="0"/>
          <a:stretch/>
        </p:blipFill>
        <p:spPr>
          <a:xfrm>
            <a:off x="2677350" y="2629251"/>
            <a:ext cx="4001300" cy="19239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Unauthorized File Execution</a:t>
            </a:r>
            <a:endParaRPr/>
          </a:p>
        </p:txBody>
      </p:sp>
      <p:sp>
        <p:nvSpPr>
          <p:cNvPr id="1283" name="Google Shape;1283;p75"/>
          <p:cNvSpPr/>
          <p:nvPr/>
        </p:nvSpPr>
        <p:spPr>
          <a:xfrm flipH="1">
            <a:off x="1430388"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5"/>
          <p:cNvSpPr txBox="1"/>
          <p:nvPr/>
        </p:nvSpPr>
        <p:spPr>
          <a:xfrm>
            <a:off x="1430388"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Opening WebDAV within a web browser, the pentester was able to execute the .php file.</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Metasploit meterpreter was then used to access and create a shell on the target machine, server1 (Capstone).</a:t>
            </a:r>
            <a:endParaRPr b="0" i="0" sz="1200" u="none" cap="none" strike="noStrike">
              <a:solidFill>
                <a:srgbClr val="000000"/>
              </a:solidFill>
              <a:latin typeface="Roboto"/>
              <a:ea typeface="Roboto"/>
              <a:cs typeface="Roboto"/>
              <a:sym typeface="Roboto"/>
            </a:endParaRPr>
          </a:p>
        </p:txBody>
      </p:sp>
      <p:grpSp>
        <p:nvGrpSpPr>
          <p:cNvPr id="1285" name="Google Shape;1285;p75"/>
          <p:cNvGrpSpPr/>
          <p:nvPr/>
        </p:nvGrpSpPr>
        <p:grpSpPr>
          <a:xfrm>
            <a:off x="1163293" y="887902"/>
            <a:ext cx="533372" cy="533480"/>
            <a:chOff x="457200" y="1378813"/>
            <a:chExt cx="695400" cy="695450"/>
          </a:xfrm>
        </p:grpSpPr>
        <p:sp>
          <p:nvSpPr>
            <p:cNvPr id="1286" name="Google Shape;1286;p7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287" name="Google Shape;1287;p7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8" name="Google Shape;1288;p75"/>
          <p:cNvGrpSpPr/>
          <p:nvPr/>
        </p:nvGrpSpPr>
        <p:grpSpPr>
          <a:xfrm>
            <a:off x="5285118" y="887902"/>
            <a:ext cx="533372" cy="533480"/>
            <a:chOff x="457200" y="1378813"/>
            <a:chExt cx="695400" cy="695450"/>
          </a:xfrm>
        </p:grpSpPr>
        <p:sp>
          <p:nvSpPr>
            <p:cNvPr id="1289" name="Google Shape;1289;p7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290" name="Google Shape;1290;p7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1" name="Google Shape;1291;p75"/>
          <p:cNvSpPr/>
          <p:nvPr/>
        </p:nvSpPr>
        <p:spPr>
          <a:xfrm flipH="1">
            <a:off x="5552213"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5"/>
          <p:cNvSpPr txBox="1"/>
          <p:nvPr/>
        </p:nvSpPr>
        <p:spPr>
          <a:xfrm>
            <a:off x="5552213"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Access to the target machine was gained through the use of meterpreter and a reverse shell was generated.</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Command and control (C2) was achieved, and the flag.txt file was captured</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Unauthorized File Execution</a:t>
            </a:r>
            <a:endParaRPr>
              <a:solidFill>
                <a:schemeClr val="dk1"/>
              </a:solidFill>
            </a:endParaRPr>
          </a:p>
          <a:p>
            <a:pPr indent="0" lvl="0" marL="0" rtl="0" algn="l">
              <a:lnSpc>
                <a:spcPct val="100000"/>
              </a:lnSpc>
              <a:spcBef>
                <a:spcPts val="0"/>
              </a:spcBef>
              <a:spcAft>
                <a:spcPts val="0"/>
              </a:spcAft>
              <a:buSzPts val="2400"/>
              <a:buNone/>
            </a:pPr>
            <a:r>
              <a:t/>
            </a:r>
            <a:endParaRPr>
              <a:solidFill>
                <a:schemeClr val="dk1"/>
              </a:solidFill>
            </a:endParaRPr>
          </a:p>
        </p:txBody>
      </p:sp>
      <p:sp>
        <p:nvSpPr>
          <p:cNvPr id="1298" name="Google Shape;129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99" name="Google Shape;1299;p76"/>
          <p:cNvSpPr/>
          <p:nvPr/>
        </p:nvSpPr>
        <p:spPr>
          <a:xfrm flipH="1">
            <a:off x="728700" y="1481325"/>
            <a:ext cx="8165700" cy="3252300"/>
          </a:xfrm>
          <a:prstGeom prst="round2DiagRect">
            <a:avLst>
              <a:gd fmla="val 11511"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0" name="Google Shape;1300;p76"/>
          <p:cNvGrpSpPr/>
          <p:nvPr/>
        </p:nvGrpSpPr>
        <p:grpSpPr>
          <a:xfrm>
            <a:off x="461606" y="888652"/>
            <a:ext cx="533372" cy="533480"/>
            <a:chOff x="457200" y="1378813"/>
            <a:chExt cx="695400" cy="695450"/>
          </a:xfrm>
        </p:grpSpPr>
        <p:sp>
          <p:nvSpPr>
            <p:cNvPr id="1301" name="Google Shape;1301;p7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302" name="Google Shape;1302;p7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3" name="Google Shape;1303;p76"/>
          <p:cNvGrpSpPr/>
          <p:nvPr/>
        </p:nvGrpSpPr>
        <p:grpSpPr>
          <a:xfrm>
            <a:off x="6280416" y="2077905"/>
            <a:ext cx="2016205" cy="2059139"/>
            <a:chOff x="7256315" y="1591550"/>
            <a:chExt cx="1112450" cy="1136139"/>
          </a:xfrm>
        </p:grpSpPr>
        <p:pic>
          <p:nvPicPr>
            <p:cNvPr id="1304" name="Google Shape;1304;p76"/>
            <p:cNvPicPr preferRelativeResize="0"/>
            <p:nvPr/>
          </p:nvPicPr>
          <p:blipFill rotWithShape="1">
            <a:blip r:embed="rId3">
              <a:alphaModFix/>
            </a:blip>
            <a:srcRect b="68707" l="0" r="0" t="0"/>
            <a:stretch/>
          </p:blipFill>
          <p:spPr>
            <a:xfrm>
              <a:off x="7256315" y="1591550"/>
              <a:ext cx="1112450" cy="961050"/>
            </a:xfrm>
            <a:prstGeom prst="rect">
              <a:avLst/>
            </a:prstGeom>
            <a:noFill/>
            <a:ln cap="flat" cmpd="sng" w="9525">
              <a:solidFill>
                <a:schemeClr val="dk2"/>
              </a:solidFill>
              <a:prstDash val="solid"/>
              <a:round/>
              <a:headEnd len="sm" w="sm" type="none"/>
              <a:tailEnd len="sm" w="sm" type="none"/>
            </a:ln>
          </p:spPr>
        </p:pic>
        <p:pic>
          <p:nvPicPr>
            <p:cNvPr id="1305" name="Google Shape;1305;p76"/>
            <p:cNvPicPr preferRelativeResize="0"/>
            <p:nvPr/>
          </p:nvPicPr>
          <p:blipFill rotWithShape="1">
            <a:blip r:embed="rId3">
              <a:alphaModFix/>
            </a:blip>
            <a:srcRect b="0" l="0" r="0" t="94299"/>
            <a:stretch/>
          </p:blipFill>
          <p:spPr>
            <a:xfrm>
              <a:off x="7256315" y="2552615"/>
              <a:ext cx="1112450" cy="175074"/>
            </a:xfrm>
            <a:prstGeom prst="rect">
              <a:avLst/>
            </a:prstGeom>
            <a:noFill/>
            <a:ln cap="flat" cmpd="sng" w="9525">
              <a:solidFill>
                <a:schemeClr val="dk2"/>
              </a:solidFill>
              <a:prstDash val="solid"/>
              <a:round/>
              <a:headEnd len="sm" w="sm" type="none"/>
              <a:tailEnd len="sm" w="sm" type="none"/>
            </a:ln>
          </p:spPr>
        </p:pic>
      </p:grpSp>
      <p:pic>
        <p:nvPicPr>
          <p:cNvPr id="1306" name="Google Shape;1306;p76"/>
          <p:cNvPicPr preferRelativeResize="0"/>
          <p:nvPr/>
        </p:nvPicPr>
        <p:blipFill rotWithShape="1">
          <a:blip r:embed="rId4">
            <a:alphaModFix/>
          </a:blip>
          <a:srcRect b="10991" l="0" r="0" t="0"/>
          <a:stretch/>
        </p:blipFill>
        <p:spPr>
          <a:xfrm>
            <a:off x="1072249" y="1712407"/>
            <a:ext cx="2448501" cy="1273080"/>
          </a:xfrm>
          <a:prstGeom prst="rect">
            <a:avLst/>
          </a:prstGeom>
          <a:noFill/>
          <a:ln cap="flat" cmpd="sng" w="9525">
            <a:solidFill>
              <a:schemeClr val="dk2"/>
            </a:solidFill>
            <a:prstDash val="solid"/>
            <a:round/>
            <a:headEnd len="sm" w="sm" type="none"/>
            <a:tailEnd len="sm" w="sm" type="none"/>
          </a:ln>
        </p:spPr>
      </p:pic>
      <p:grpSp>
        <p:nvGrpSpPr>
          <p:cNvPr id="1307" name="Google Shape;1307;p76"/>
          <p:cNvGrpSpPr/>
          <p:nvPr/>
        </p:nvGrpSpPr>
        <p:grpSpPr>
          <a:xfrm>
            <a:off x="1072306" y="3080255"/>
            <a:ext cx="5051005" cy="1449138"/>
            <a:chOff x="3620250" y="2405150"/>
            <a:chExt cx="3536375" cy="1014589"/>
          </a:xfrm>
        </p:grpSpPr>
        <p:pic>
          <p:nvPicPr>
            <p:cNvPr id="1308" name="Google Shape;1308;p76"/>
            <p:cNvPicPr preferRelativeResize="0"/>
            <p:nvPr/>
          </p:nvPicPr>
          <p:blipFill rotWithShape="1">
            <a:blip r:embed="rId5">
              <a:alphaModFix/>
            </a:blip>
            <a:srcRect b="72302" l="0" r="0" t="0"/>
            <a:stretch/>
          </p:blipFill>
          <p:spPr>
            <a:xfrm>
              <a:off x="3620250" y="2405150"/>
              <a:ext cx="3536375" cy="828150"/>
            </a:xfrm>
            <a:prstGeom prst="rect">
              <a:avLst/>
            </a:prstGeom>
            <a:noFill/>
            <a:ln cap="flat" cmpd="sng" w="9525">
              <a:solidFill>
                <a:schemeClr val="dk2"/>
              </a:solidFill>
              <a:prstDash val="solid"/>
              <a:round/>
              <a:headEnd len="sm" w="sm" type="none"/>
              <a:tailEnd len="sm" w="sm" type="none"/>
            </a:ln>
          </p:spPr>
        </p:pic>
        <p:pic>
          <p:nvPicPr>
            <p:cNvPr id="1309" name="Google Shape;1309;p76"/>
            <p:cNvPicPr preferRelativeResize="0"/>
            <p:nvPr/>
          </p:nvPicPr>
          <p:blipFill rotWithShape="1">
            <a:blip r:embed="rId5">
              <a:alphaModFix/>
            </a:blip>
            <a:srcRect b="0" l="0" r="0" t="88451"/>
            <a:stretch/>
          </p:blipFill>
          <p:spPr>
            <a:xfrm>
              <a:off x="3620250" y="3074465"/>
              <a:ext cx="3536375" cy="345274"/>
            </a:xfrm>
            <a:prstGeom prst="rect">
              <a:avLst/>
            </a:prstGeom>
            <a:noFill/>
            <a:ln cap="flat" cmpd="sng" w="9525">
              <a:solidFill>
                <a:schemeClr val="dk2"/>
              </a:solidFill>
              <a:prstDash val="solid"/>
              <a:round/>
              <a:headEnd len="sm" w="sm" type="none"/>
              <a:tailEnd len="sm" w="sm" type="none"/>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pic>
        <p:nvPicPr>
          <p:cNvPr id="1314" name="Google Shape;1314;p7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315" name="Google Shape;1315;p77"/>
          <p:cNvSpPr txBox="1"/>
          <p:nvPr>
            <p:ph type="title"/>
          </p:nvPr>
        </p:nvSpPr>
        <p:spPr>
          <a:xfrm>
            <a:off x="274325" y="1687275"/>
            <a:ext cx="8595300" cy="88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316" name="Google Shape;1316;p7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Identifying the Port Scan</a:t>
            </a:r>
            <a:endParaRPr/>
          </a:p>
        </p:txBody>
      </p:sp>
      <p:sp>
        <p:nvSpPr>
          <p:cNvPr id="1322" name="Google Shape;1322;p78"/>
          <p:cNvSpPr txBox="1"/>
          <p:nvPr>
            <p:ph idx="1" type="subTitle"/>
          </p:nvPr>
        </p:nvSpPr>
        <p:spPr>
          <a:xfrm>
            <a:off x="367350" y="664625"/>
            <a:ext cx="87891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A port scan occurred at 20:06:40:652 on May 13, 2021.</a:t>
            </a:r>
            <a:endParaRPr sz="1200"/>
          </a:p>
          <a:p>
            <a:pPr indent="-167640" lvl="0" marL="320040" rtl="0" algn="l">
              <a:lnSpc>
                <a:spcPct val="100000"/>
              </a:lnSpc>
              <a:spcBef>
                <a:spcPts val="0"/>
              </a:spcBef>
              <a:spcAft>
                <a:spcPts val="0"/>
              </a:spcAft>
              <a:buSzPts val="1200"/>
              <a:buChar char="●"/>
            </a:pPr>
            <a:r>
              <a:rPr lang="en" sz="1200"/>
              <a:t>1,001 packets were sent.</a:t>
            </a:r>
            <a:endParaRPr sz="1200"/>
          </a:p>
          <a:p>
            <a:pPr indent="-167640" lvl="0" marL="320040" rtl="0" algn="l">
              <a:lnSpc>
                <a:spcPct val="100000"/>
              </a:lnSpc>
              <a:spcBef>
                <a:spcPts val="0"/>
              </a:spcBef>
              <a:spcAft>
                <a:spcPts val="0"/>
              </a:spcAft>
              <a:buSzPts val="1200"/>
              <a:buChar char="●"/>
            </a:pPr>
            <a:r>
              <a:rPr lang="en" sz="1200"/>
              <a:t>Packets were sent from a single IP contacting all ports in one millisecond indicating this was a port scan.</a:t>
            </a:r>
            <a:endParaRPr sz="1200"/>
          </a:p>
        </p:txBody>
      </p:sp>
      <p:pic>
        <p:nvPicPr>
          <p:cNvPr id="1323" name="Google Shape;1323;p78"/>
          <p:cNvPicPr preferRelativeResize="0"/>
          <p:nvPr/>
        </p:nvPicPr>
        <p:blipFill rotWithShape="1">
          <a:blip r:embed="rId3">
            <a:alphaModFix/>
          </a:blip>
          <a:srcRect b="0" l="0" r="0" t="0"/>
          <a:stretch/>
        </p:blipFill>
        <p:spPr>
          <a:xfrm>
            <a:off x="367345" y="835137"/>
            <a:ext cx="424701" cy="331225"/>
          </a:xfrm>
          <a:prstGeom prst="rect">
            <a:avLst/>
          </a:prstGeom>
          <a:noFill/>
          <a:ln>
            <a:noFill/>
          </a:ln>
        </p:spPr>
      </p:pic>
      <p:grpSp>
        <p:nvGrpSpPr>
          <p:cNvPr id="1324" name="Google Shape;1324;p78"/>
          <p:cNvGrpSpPr/>
          <p:nvPr/>
        </p:nvGrpSpPr>
        <p:grpSpPr>
          <a:xfrm>
            <a:off x="896250" y="1436955"/>
            <a:ext cx="7181400" cy="3308400"/>
            <a:chOff x="896250" y="1513155"/>
            <a:chExt cx="7181400" cy="3308400"/>
          </a:xfrm>
        </p:grpSpPr>
        <p:sp>
          <p:nvSpPr>
            <p:cNvPr id="1325" name="Google Shape;1325;p78"/>
            <p:cNvSpPr/>
            <p:nvPr/>
          </p:nvSpPr>
          <p:spPr>
            <a:xfrm>
              <a:off x="896250" y="1513155"/>
              <a:ext cx="7181400" cy="3308400"/>
            </a:xfrm>
            <a:prstGeom prst="rect">
              <a:avLst/>
            </a:prstGeom>
            <a:solidFill>
              <a:srgbClr val="1D8BE6">
                <a:alpha val="1411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Roboto"/>
                <a:ea typeface="Roboto"/>
                <a:cs typeface="Roboto"/>
                <a:sym typeface="Roboto"/>
              </a:endParaRPr>
            </a:p>
          </p:txBody>
        </p:sp>
        <p:pic>
          <p:nvPicPr>
            <p:cNvPr id="1326" name="Google Shape;1326;p78"/>
            <p:cNvPicPr preferRelativeResize="0"/>
            <p:nvPr/>
          </p:nvPicPr>
          <p:blipFill rotWithShape="1">
            <a:blip r:embed="rId4">
              <a:alphaModFix/>
            </a:blip>
            <a:srcRect b="46494" l="0" r="0" t="0"/>
            <a:stretch/>
          </p:blipFill>
          <p:spPr>
            <a:xfrm>
              <a:off x="1027000" y="1643655"/>
              <a:ext cx="6908499" cy="3047400"/>
            </a:xfrm>
            <a:prstGeom prst="rect">
              <a:avLst/>
            </a:prstGeom>
            <a:noFill/>
            <a:ln cap="flat" cmpd="sng" w="19050">
              <a:solidFill>
                <a:schemeClr val="dk2"/>
              </a:solidFill>
              <a:prstDash val="solid"/>
              <a:round/>
              <a:headEnd len="sm" w="sm" type="none"/>
              <a:tailEnd len="sm" w="sm" type="none"/>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Request for the Hidden Directory</a:t>
            </a:r>
            <a:endParaRPr>
              <a:solidFill>
                <a:schemeClr val="dk1"/>
              </a:solidFill>
            </a:endParaRPr>
          </a:p>
        </p:txBody>
      </p:sp>
      <p:sp>
        <p:nvSpPr>
          <p:cNvPr id="1332" name="Google Shape;1332;p79"/>
          <p:cNvSpPr txBox="1"/>
          <p:nvPr>
            <p:ph idx="1" type="subTitle"/>
          </p:nvPr>
        </p:nvSpPr>
        <p:spPr>
          <a:xfrm>
            <a:off x="367350" y="741300"/>
            <a:ext cx="87768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The first request made to /secret_folder was made at 02:18:41.456 on May 13, 2021. Requests totalled 10,016.</a:t>
            </a:r>
            <a:endParaRPr sz="1200"/>
          </a:p>
          <a:p>
            <a:pPr indent="-167640" lvl="0" marL="320040" rtl="0" algn="l">
              <a:lnSpc>
                <a:spcPct val="100000"/>
              </a:lnSpc>
              <a:spcBef>
                <a:spcPts val="0"/>
              </a:spcBef>
              <a:spcAft>
                <a:spcPts val="0"/>
              </a:spcAft>
              <a:buSzPts val="1200"/>
              <a:buChar char="●"/>
            </a:pPr>
            <a:r>
              <a:rPr lang="en" sz="1200"/>
              <a:t>The /connect_to_corp_server file was accessed, which contained instructions to access /webdav as well as a password hash for user Ryan.</a:t>
            </a:r>
            <a:endParaRPr sz="1200"/>
          </a:p>
        </p:txBody>
      </p:sp>
      <p:pic>
        <p:nvPicPr>
          <p:cNvPr id="1333" name="Google Shape;1333;p79"/>
          <p:cNvPicPr preferRelativeResize="0"/>
          <p:nvPr/>
        </p:nvPicPr>
        <p:blipFill rotWithShape="1">
          <a:blip r:embed="rId3">
            <a:alphaModFix/>
          </a:blip>
          <a:srcRect b="0" l="0" r="0" t="0"/>
          <a:stretch/>
        </p:blipFill>
        <p:spPr>
          <a:xfrm>
            <a:off x="367350" y="835150"/>
            <a:ext cx="424701" cy="331225"/>
          </a:xfrm>
          <a:prstGeom prst="rect">
            <a:avLst/>
          </a:prstGeom>
          <a:noFill/>
          <a:ln>
            <a:noFill/>
          </a:ln>
        </p:spPr>
      </p:pic>
      <p:sp>
        <p:nvSpPr>
          <p:cNvPr id="1334" name="Google Shape;1334;p79"/>
          <p:cNvSpPr/>
          <p:nvPr/>
        </p:nvSpPr>
        <p:spPr>
          <a:xfrm>
            <a:off x="442450" y="1467825"/>
            <a:ext cx="8281800" cy="3365100"/>
          </a:xfrm>
          <a:prstGeom prst="rect">
            <a:avLst/>
          </a:prstGeom>
          <a:solidFill>
            <a:srgbClr val="1D8BE6">
              <a:alpha val="1450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1335" name="Google Shape;1335;p79"/>
          <p:cNvPicPr preferRelativeResize="0"/>
          <p:nvPr/>
        </p:nvPicPr>
        <p:blipFill rotWithShape="1">
          <a:blip r:embed="rId4">
            <a:alphaModFix/>
          </a:blip>
          <a:srcRect b="0" l="0" r="0" t="0"/>
          <a:stretch/>
        </p:blipFill>
        <p:spPr>
          <a:xfrm>
            <a:off x="499127" y="1527831"/>
            <a:ext cx="6566075" cy="2768953"/>
          </a:xfrm>
          <a:prstGeom prst="rect">
            <a:avLst/>
          </a:prstGeom>
          <a:noFill/>
          <a:ln cap="flat" cmpd="sng" w="19050">
            <a:solidFill>
              <a:schemeClr val="dk2"/>
            </a:solidFill>
            <a:prstDash val="solid"/>
            <a:round/>
            <a:headEnd len="sm" w="sm" type="none"/>
            <a:tailEnd len="sm" w="sm" type="none"/>
          </a:ln>
        </p:spPr>
      </p:pic>
      <p:pic>
        <p:nvPicPr>
          <p:cNvPr id="1336" name="Google Shape;1336;p79"/>
          <p:cNvPicPr preferRelativeResize="0"/>
          <p:nvPr/>
        </p:nvPicPr>
        <p:blipFill rotWithShape="1">
          <a:blip r:embed="rId5">
            <a:alphaModFix/>
          </a:blip>
          <a:srcRect b="0" l="0" r="0" t="73169"/>
          <a:stretch/>
        </p:blipFill>
        <p:spPr>
          <a:xfrm>
            <a:off x="2089935" y="4016746"/>
            <a:ext cx="6566051" cy="74388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Uncovering the Brute Force Attack</a:t>
            </a:r>
            <a:endParaRPr>
              <a:solidFill>
                <a:schemeClr val="dk1"/>
              </a:solidFill>
            </a:endParaRPr>
          </a:p>
        </p:txBody>
      </p:sp>
      <p:sp>
        <p:nvSpPr>
          <p:cNvPr id="1342" name="Google Shape;1342;p80"/>
          <p:cNvSpPr txBox="1"/>
          <p:nvPr>
            <p:ph idx="1" type="subTitle"/>
          </p:nvPr>
        </p:nvSpPr>
        <p:spPr>
          <a:xfrm>
            <a:off x="367350" y="741300"/>
            <a:ext cx="87768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Starting at 20:18:41.456 on May 13, 2021 a total of 10,016 requests were sent to the /secret_folder directory using Hydra.</a:t>
            </a:r>
            <a:endParaRPr sz="1200"/>
          </a:p>
          <a:p>
            <a:pPr indent="-167640" lvl="0" marL="320040" rtl="0" algn="l">
              <a:lnSpc>
                <a:spcPct val="100000"/>
              </a:lnSpc>
              <a:spcBef>
                <a:spcPts val="0"/>
              </a:spcBef>
              <a:spcAft>
                <a:spcPts val="0"/>
              </a:spcAft>
              <a:buSzPts val="1200"/>
              <a:buChar char="●"/>
            </a:pPr>
            <a:r>
              <a:rPr lang="en" sz="1200"/>
              <a:t>After 10,015 requests were made, the attack was successful and the password was discovered.</a:t>
            </a:r>
            <a:endParaRPr sz="1200"/>
          </a:p>
        </p:txBody>
      </p:sp>
      <p:pic>
        <p:nvPicPr>
          <p:cNvPr id="1343" name="Google Shape;1343;p80"/>
          <p:cNvPicPr preferRelativeResize="0"/>
          <p:nvPr/>
        </p:nvPicPr>
        <p:blipFill rotWithShape="1">
          <a:blip r:embed="rId3">
            <a:alphaModFix/>
          </a:blip>
          <a:srcRect b="0" l="0" r="0" t="0"/>
          <a:stretch/>
        </p:blipFill>
        <p:spPr>
          <a:xfrm>
            <a:off x="367350" y="835137"/>
            <a:ext cx="424701" cy="331225"/>
          </a:xfrm>
          <a:prstGeom prst="rect">
            <a:avLst/>
          </a:prstGeom>
          <a:noFill/>
          <a:ln>
            <a:noFill/>
          </a:ln>
        </p:spPr>
      </p:pic>
      <p:grpSp>
        <p:nvGrpSpPr>
          <p:cNvPr id="1344" name="Google Shape;1344;p80"/>
          <p:cNvGrpSpPr/>
          <p:nvPr/>
        </p:nvGrpSpPr>
        <p:grpSpPr>
          <a:xfrm>
            <a:off x="233550" y="1389956"/>
            <a:ext cx="8676900" cy="3562200"/>
            <a:chOff x="233550" y="1304675"/>
            <a:chExt cx="8676900" cy="3562200"/>
          </a:xfrm>
        </p:grpSpPr>
        <p:sp>
          <p:nvSpPr>
            <p:cNvPr id="1345" name="Google Shape;1345;p80"/>
            <p:cNvSpPr/>
            <p:nvPr/>
          </p:nvSpPr>
          <p:spPr>
            <a:xfrm>
              <a:off x="233550" y="1304675"/>
              <a:ext cx="8676900" cy="3562200"/>
            </a:xfrm>
            <a:prstGeom prst="rect">
              <a:avLst/>
            </a:prstGeom>
            <a:solidFill>
              <a:srgbClr val="1D8BE6">
                <a:alpha val="1411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1346" name="Google Shape;1346;p80"/>
            <p:cNvPicPr preferRelativeResize="0"/>
            <p:nvPr/>
          </p:nvPicPr>
          <p:blipFill rotWithShape="1">
            <a:blip r:embed="rId4">
              <a:alphaModFix/>
            </a:blip>
            <a:srcRect b="0" l="0" r="0" t="0"/>
            <a:stretch/>
          </p:blipFill>
          <p:spPr>
            <a:xfrm>
              <a:off x="306300" y="1379225"/>
              <a:ext cx="7090576" cy="3119401"/>
            </a:xfrm>
            <a:prstGeom prst="rect">
              <a:avLst/>
            </a:prstGeom>
            <a:noFill/>
            <a:ln cap="flat" cmpd="sng" w="19050">
              <a:solidFill>
                <a:schemeClr val="dk2"/>
              </a:solidFill>
              <a:prstDash val="solid"/>
              <a:round/>
              <a:headEnd len="sm" w="sm" type="none"/>
              <a:tailEnd len="sm" w="sm" type="none"/>
            </a:ln>
          </p:spPr>
        </p:pic>
        <p:pic>
          <p:nvPicPr>
            <p:cNvPr id="1347" name="Google Shape;1347;p80"/>
            <p:cNvPicPr preferRelativeResize="0"/>
            <p:nvPr/>
          </p:nvPicPr>
          <p:blipFill rotWithShape="1">
            <a:blip r:embed="rId5">
              <a:alphaModFix/>
            </a:blip>
            <a:srcRect b="0" l="0" r="0" t="0"/>
            <a:stretch/>
          </p:blipFill>
          <p:spPr>
            <a:xfrm>
              <a:off x="4238300" y="3239425"/>
              <a:ext cx="4594675" cy="1567225"/>
            </a:xfrm>
            <a:prstGeom prst="rect">
              <a:avLst/>
            </a:prstGeom>
            <a:noFill/>
            <a:ln cap="flat" cmpd="sng" w="19050">
              <a:solidFill>
                <a:schemeClr val="dk2"/>
              </a:solidFill>
              <a:prstDash val="solid"/>
              <a:round/>
              <a:headEnd len="sm" w="sm" type="none"/>
              <a:tailEnd len="sm" w="sm" type="none"/>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WebDAV Connection</a:t>
            </a:r>
            <a:endParaRPr>
              <a:solidFill>
                <a:schemeClr val="dk1"/>
              </a:solidFill>
            </a:endParaRPr>
          </a:p>
        </p:txBody>
      </p:sp>
      <p:sp>
        <p:nvSpPr>
          <p:cNvPr id="1353" name="Google Shape;1353;p81"/>
          <p:cNvSpPr txBox="1"/>
          <p:nvPr>
            <p:ph idx="1" type="subTitle"/>
          </p:nvPr>
        </p:nvSpPr>
        <p:spPr>
          <a:xfrm>
            <a:off x="367350" y="741300"/>
            <a:ext cx="87768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A total of 24 requests were made to connect to the webdav directory.</a:t>
            </a:r>
            <a:endParaRPr sz="1200"/>
          </a:p>
          <a:p>
            <a:pPr indent="-167640" lvl="0" marL="320040" rtl="0" algn="l">
              <a:lnSpc>
                <a:spcPct val="100000"/>
              </a:lnSpc>
              <a:spcBef>
                <a:spcPts val="0"/>
              </a:spcBef>
              <a:spcAft>
                <a:spcPts val="0"/>
              </a:spcAft>
              <a:buSzPts val="1200"/>
              <a:buChar char="●"/>
            </a:pPr>
            <a:r>
              <a:rPr lang="en" sz="1200"/>
              <a:t>Requests were made to access the passwd.dav and shell.php files.</a:t>
            </a:r>
            <a:endParaRPr sz="1200"/>
          </a:p>
        </p:txBody>
      </p:sp>
      <p:pic>
        <p:nvPicPr>
          <p:cNvPr id="1354" name="Google Shape;1354;p81"/>
          <p:cNvPicPr preferRelativeResize="0"/>
          <p:nvPr/>
        </p:nvPicPr>
        <p:blipFill rotWithShape="1">
          <a:blip r:embed="rId3">
            <a:alphaModFix/>
          </a:blip>
          <a:srcRect b="0" l="0" r="0" t="0"/>
          <a:stretch/>
        </p:blipFill>
        <p:spPr>
          <a:xfrm>
            <a:off x="367350" y="835137"/>
            <a:ext cx="424701" cy="331225"/>
          </a:xfrm>
          <a:prstGeom prst="rect">
            <a:avLst/>
          </a:prstGeom>
          <a:noFill/>
          <a:ln>
            <a:noFill/>
          </a:ln>
        </p:spPr>
      </p:pic>
      <p:grpSp>
        <p:nvGrpSpPr>
          <p:cNvPr id="1355" name="Google Shape;1355;p81"/>
          <p:cNvGrpSpPr/>
          <p:nvPr/>
        </p:nvGrpSpPr>
        <p:grpSpPr>
          <a:xfrm>
            <a:off x="718650" y="1406775"/>
            <a:ext cx="7706700" cy="3426000"/>
            <a:chOff x="718650" y="1406775"/>
            <a:chExt cx="7706700" cy="3426000"/>
          </a:xfrm>
        </p:grpSpPr>
        <p:sp>
          <p:nvSpPr>
            <p:cNvPr id="1356" name="Google Shape;1356;p81"/>
            <p:cNvSpPr/>
            <p:nvPr/>
          </p:nvSpPr>
          <p:spPr>
            <a:xfrm>
              <a:off x="718650" y="1406775"/>
              <a:ext cx="7706700" cy="3426000"/>
            </a:xfrm>
            <a:prstGeom prst="rect">
              <a:avLst/>
            </a:prstGeom>
            <a:solidFill>
              <a:srgbClr val="1D8BE6">
                <a:alpha val="1411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1357" name="Google Shape;1357;p81"/>
            <p:cNvPicPr preferRelativeResize="0"/>
            <p:nvPr/>
          </p:nvPicPr>
          <p:blipFill rotWithShape="1">
            <a:blip r:embed="rId4">
              <a:alphaModFix/>
            </a:blip>
            <a:srcRect b="0" l="0" r="0" t="0"/>
            <a:stretch/>
          </p:blipFill>
          <p:spPr>
            <a:xfrm>
              <a:off x="812125" y="1499088"/>
              <a:ext cx="7519750" cy="3241375"/>
            </a:xfrm>
            <a:prstGeom prst="rect">
              <a:avLst/>
            </a:prstGeom>
            <a:noFill/>
            <a:ln cap="flat" cmpd="sng" w="19050">
              <a:solidFill>
                <a:schemeClr val="dk2"/>
              </a:solidFill>
              <a:prstDash val="solid"/>
              <a:round/>
              <a:headEnd len="sm" w="sm" type="none"/>
              <a:tailEnd len="sm" w="sm" type="none"/>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82"/>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363" name="Google Shape;1363;p82"/>
          <p:cNvSpPr txBox="1"/>
          <p:nvPr>
            <p:ph type="title"/>
          </p:nvPr>
        </p:nvSpPr>
        <p:spPr>
          <a:xfrm>
            <a:off x="274325" y="1631275"/>
            <a:ext cx="8595300" cy="202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364" name="Google Shape;1364;p8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5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Network Topology </a:t>
            </a:r>
            <a:endParaRPr/>
          </a:p>
        </p:txBody>
      </p:sp>
      <p:sp>
        <p:nvSpPr>
          <p:cNvPr id="1050" name="Google Shape;1050;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Blocking the Port Scan</a:t>
            </a:r>
            <a:endParaRPr/>
          </a:p>
        </p:txBody>
      </p:sp>
      <p:sp>
        <p:nvSpPr>
          <p:cNvPr id="1370" name="Google Shape;1370;p83"/>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b="1" lang="en" sz="1400"/>
              <a:t>What kind of alarm can be set to detect future port scans?</a:t>
            </a:r>
            <a:endParaRPr b="1" sz="1400"/>
          </a:p>
          <a:p>
            <a:pPr indent="0" lvl="0" marL="0" rtl="0" algn="l">
              <a:lnSpc>
                <a:spcPct val="115000"/>
              </a:lnSpc>
              <a:spcBef>
                <a:spcPts val="0"/>
              </a:spcBef>
              <a:spcAft>
                <a:spcPts val="0"/>
              </a:spcAft>
              <a:buSzPts val="1400"/>
              <a:buNone/>
            </a:pPr>
            <a:r>
              <a:rPr lang="en" sz="1400"/>
              <a:t>An alarm should be set for a high number of non-HTTP ports being scanned.</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b="1" lang="en" sz="1400"/>
              <a:t>What threshold would you set to activate this alarm?</a:t>
            </a:r>
            <a:endParaRPr b="1" sz="1400"/>
          </a:p>
          <a:p>
            <a:pPr indent="0" lvl="0" marL="0" rtl="0" algn="l">
              <a:lnSpc>
                <a:spcPct val="115000"/>
              </a:lnSpc>
              <a:spcBef>
                <a:spcPts val="0"/>
              </a:spcBef>
              <a:spcAft>
                <a:spcPts val="0"/>
              </a:spcAft>
              <a:buSzPts val="1400"/>
              <a:buNone/>
            </a:pPr>
            <a:r>
              <a:rPr lang="en" sz="1400"/>
              <a:t>The SOC should be notified if greater than 5 errors occur per minute on a non-HTTP port.</a:t>
            </a:r>
            <a:endParaRPr sz="1400"/>
          </a:p>
        </p:txBody>
      </p:sp>
      <p:sp>
        <p:nvSpPr>
          <p:cNvPr id="1371" name="Google Shape;1371;p83"/>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b="1" lang="en" sz="1400"/>
              <a:t>What</a:t>
            </a:r>
            <a:r>
              <a:rPr b="1" lang="en" sz="1400"/>
              <a:t> configurations can be set on the host to mitigate port scans?</a:t>
            </a:r>
            <a:endParaRPr b="1" sz="1400"/>
          </a:p>
          <a:p>
            <a:pPr indent="0" lvl="0" marL="0" rtl="0" algn="l">
              <a:lnSpc>
                <a:spcPct val="115000"/>
              </a:lnSpc>
              <a:spcBef>
                <a:spcPts val="0"/>
              </a:spcBef>
              <a:spcAft>
                <a:spcPts val="0"/>
              </a:spcAft>
              <a:buSzPts val="1400"/>
              <a:buNone/>
            </a:pPr>
            <a:r>
              <a:rPr lang="en" sz="1400"/>
              <a:t>The firewall should be </a:t>
            </a:r>
            <a:r>
              <a:rPr lang="en" sz="1400">
                <a:solidFill>
                  <a:schemeClr val="dk1"/>
                </a:solidFill>
              </a:rPr>
              <a:t>configured to</a:t>
            </a:r>
            <a:r>
              <a:rPr lang="en" sz="1400">
                <a:solidFill>
                  <a:schemeClr val="dk1"/>
                </a:solidFill>
              </a:rPr>
              <a:t> block all incoming/outgoing traffic on all ports except 80 with a whitelist for necessary access. </a:t>
            </a:r>
            <a:r>
              <a:rPr lang="en" sz="1300">
                <a:solidFill>
                  <a:schemeClr val="dk1"/>
                </a:solidFill>
                <a:highlight>
                  <a:srgbClr val="FFFFFF"/>
                </a:highlight>
              </a:rPr>
              <a:t>The following iptable rules will also help prevent port scans from returning results:</a:t>
            </a:r>
            <a:endParaRPr sz="1300">
              <a:solidFill>
                <a:schemeClr val="dk1"/>
              </a:solidFill>
              <a:highlight>
                <a:srgbClr val="FFFFFF"/>
              </a:highlight>
            </a:endParaRPr>
          </a:p>
          <a:p>
            <a:pPr indent="0" lvl="0" marL="0" rtl="0" algn="l">
              <a:lnSpc>
                <a:spcPct val="115000"/>
              </a:lnSpc>
              <a:spcBef>
                <a:spcPts val="0"/>
              </a:spcBef>
              <a:spcAft>
                <a:spcPts val="0"/>
              </a:spcAft>
              <a:buSzPts val="1400"/>
              <a:buNone/>
            </a:pPr>
            <a:r>
              <a:t/>
            </a:r>
            <a:endParaRPr sz="1300">
              <a:solidFill>
                <a:schemeClr val="dk1"/>
              </a:solidFill>
              <a:highlight>
                <a:srgbClr val="FFFFFF"/>
              </a:highlight>
            </a:endParaRPr>
          </a:p>
          <a:p>
            <a:pPr indent="0" lvl="0" marL="0" rtl="0" algn="l">
              <a:lnSpc>
                <a:spcPct val="115000"/>
              </a:lnSpc>
              <a:spcBef>
                <a:spcPts val="0"/>
              </a:spcBef>
              <a:spcAft>
                <a:spcPts val="0"/>
              </a:spcAft>
              <a:buSzPts val="1100"/>
              <a:buNone/>
            </a:pPr>
            <a:r>
              <a:rPr lang="en">
                <a:solidFill>
                  <a:srgbClr val="1155CC"/>
                </a:solidFill>
                <a:highlight>
                  <a:srgbClr val="FFFFFF"/>
                </a:highlight>
                <a:latin typeface="Source Code Pro"/>
                <a:ea typeface="Source Code Pro"/>
                <a:cs typeface="Source Code Pro"/>
                <a:sym typeface="Source Code Pro"/>
              </a:rPr>
              <a:t>iptables -A INPUT -p tcp –tcp-flags ALL NONE -j DROP</a:t>
            </a:r>
            <a:endParaRPr>
              <a:solidFill>
                <a:srgbClr val="1155CC"/>
              </a:solidFill>
              <a:highlight>
                <a:srgbClr val="FFFFFF"/>
              </a:highlight>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a:solidFill>
                  <a:srgbClr val="1155CC"/>
                </a:solidFill>
                <a:highlight>
                  <a:srgbClr val="FFFFFF"/>
                </a:highlight>
                <a:latin typeface="Source Code Pro"/>
                <a:ea typeface="Source Code Pro"/>
                <a:cs typeface="Source Code Pro"/>
                <a:sym typeface="Source Code Pro"/>
              </a:rPr>
              <a:t>iptables -A INPUT -p tcp –tcp-flags SYN,FIN SYN,FIN -j DROP</a:t>
            </a:r>
            <a:endParaRPr>
              <a:solidFill>
                <a:srgbClr val="1155CC"/>
              </a:solidFill>
              <a:highlight>
                <a:srgbClr val="FFFFFF"/>
              </a:highlight>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a:solidFill>
                  <a:srgbClr val="1155CC"/>
                </a:solidFill>
                <a:highlight>
                  <a:srgbClr val="FFFFFF"/>
                </a:highlight>
                <a:latin typeface="Source Code Pro"/>
                <a:ea typeface="Source Code Pro"/>
                <a:cs typeface="Source Code Pro"/>
                <a:sym typeface="Source Code Pro"/>
              </a:rPr>
              <a:t>iptables -A INPUT -p tcp –tcp-flags SYN,RST SYN,RST -j DROP</a:t>
            </a:r>
            <a:endParaRPr>
              <a:solidFill>
                <a:srgbClr val="1155CC"/>
              </a:solidFill>
              <a:highlight>
                <a:srgbClr val="FFFFFF"/>
              </a:highlight>
              <a:latin typeface="Source Code Pro"/>
              <a:ea typeface="Source Code Pro"/>
              <a:cs typeface="Source Code Pro"/>
              <a:sym typeface="Source Code Pro"/>
            </a:endParaRPr>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Finding the Request for the Hidden Directory</a:t>
            </a:r>
            <a:endParaRPr/>
          </a:p>
        </p:txBody>
      </p:sp>
      <p:sp>
        <p:nvSpPr>
          <p:cNvPr id="1377" name="Google Shape;1377;p84"/>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b="1" lang="en" sz="1400"/>
              <a:t>What kind of alarm can be set to detect future unauthorized access?</a:t>
            </a:r>
            <a:endParaRPr b="1" sz="1400"/>
          </a:p>
          <a:p>
            <a:pPr indent="0" lvl="0" marL="0" rtl="0" algn="l">
              <a:lnSpc>
                <a:spcPct val="115000"/>
              </a:lnSpc>
              <a:spcBef>
                <a:spcPts val="0"/>
              </a:spcBef>
              <a:spcAft>
                <a:spcPts val="0"/>
              </a:spcAft>
              <a:buSzPts val="1400"/>
              <a:buNone/>
            </a:pPr>
            <a:r>
              <a:rPr lang="en" sz="1400"/>
              <a:t>Alarm should be set to alert if access to sensitive data is attempted.</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lnSpc>
                <a:spcPct val="115000"/>
              </a:lnSpc>
              <a:spcBef>
                <a:spcPts val="0"/>
              </a:spcBef>
              <a:spcAft>
                <a:spcPts val="0"/>
              </a:spcAft>
              <a:buSzPts val="1400"/>
              <a:buNone/>
            </a:pPr>
            <a:r>
              <a:rPr lang="en" sz="1400"/>
              <a:t>The SOC should be alerted in the case of attempts to access sensitive files or directories.</a:t>
            </a:r>
            <a:endParaRPr sz="1400"/>
          </a:p>
        </p:txBody>
      </p:sp>
      <p:sp>
        <p:nvSpPr>
          <p:cNvPr id="1378" name="Google Shape;1378;p84"/>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b="1" lang="en" sz="1400"/>
              <a:t>What configuration can be set on the host to block unwanted access?</a:t>
            </a:r>
            <a:endParaRPr b="1" sz="1400"/>
          </a:p>
          <a:p>
            <a:pPr indent="0" lvl="0" marL="0" rtl="0" algn="l">
              <a:lnSpc>
                <a:spcPct val="115000"/>
              </a:lnSpc>
              <a:spcBef>
                <a:spcPts val="0"/>
              </a:spcBef>
              <a:spcAft>
                <a:spcPts val="0"/>
              </a:spcAft>
              <a:buSzPts val="1400"/>
              <a:buNone/>
            </a:pPr>
            <a:r>
              <a:rPr lang="en" sz="1400">
                <a:solidFill>
                  <a:schemeClr val="dk1"/>
                </a:solidFill>
              </a:rPr>
              <a:t>Multi Factor Authentication should be employed to protect sensitive files and directories.</a:t>
            </a:r>
            <a:endParaRPr sz="1400">
              <a:solidFill>
                <a:schemeClr val="dk1"/>
              </a:solidFill>
            </a:endParaRPr>
          </a:p>
          <a:p>
            <a:pPr indent="0" lvl="0" marL="0" rtl="0" algn="l">
              <a:lnSpc>
                <a:spcPct val="115000"/>
              </a:lnSpc>
              <a:spcBef>
                <a:spcPts val="0"/>
              </a:spcBef>
              <a:spcAft>
                <a:spcPts val="0"/>
              </a:spcAft>
              <a:buSzPts val="1400"/>
              <a:buNone/>
            </a:pPr>
            <a:r>
              <a:rPr lang="en" sz="1400"/>
              <a:t>Additionally, </a:t>
            </a:r>
            <a:r>
              <a:rPr lang="en" sz="1400"/>
              <a:t>IP addresses that need access to sensitive files or directories can be set up in Linux with the following commands: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
                <a:solidFill>
                  <a:srgbClr val="1155CC"/>
                </a:solidFill>
                <a:highlight>
                  <a:srgbClr val="FFFFFF"/>
                </a:highlight>
                <a:latin typeface="Source Code Pro"/>
                <a:ea typeface="Source Code Pro"/>
                <a:cs typeface="Source Code Pro"/>
                <a:sym typeface="Source Code Pro"/>
              </a:rPr>
              <a:t>iptables -I INPUT -s SUBNET_HERE -p tcp -m multiport --dports 80,443 -j ACCEPT</a:t>
            </a:r>
            <a:endParaRPr>
              <a:solidFill>
                <a:srgbClr val="1155CC"/>
              </a:solidFill>
              <a:highlight>
                <a:srgbClr val="FFFFFF"/>
              </a:highlight>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a:solidFill>
                  <a:srgbClr val="1155CC"/>
                </a:solidFill>
                <a:highlight>
                  <a:srgbClr val="FFFFFF"/>
                </a:highlight>
                <a:latin typeface="Source Code Pro"/>
                <a:ea typeface="Source Code Pro"/>
                <a:cs typeface="Source Code Pro"/>
                <a:sym typeface="Source Code Pro"/>
              </a:rPr>
              <a:t>iptables-save &gt; /etc/firewall.conf</a:t>
            </a:r>
            <a:endParaRPr>
              <a:solidFill>
                <a:srgbClr val="1155CC"/>
              </a:solidFill>
              <a:highlight>
                <a:srgbClr val="FFFFFF"/>
              </a:highlight>
              <a:latin typeface="Source Code Pro"/>
              <a:ea typeface="Source Code Pro"/>
              <a:cs typeface="Source Code Pro"/>
              <a:sym typeface="Source Code Pro"/>
            </a:endParaRPr>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Preventing Brute Force Attacks</a:t>
            </a:r>
            <a:endParaRPr/>
          </a:p>
        </p:txBody>
      </p:sp>
      <p:sp>
        <p:nvSpPr>
          <p:cNvPr id="1384" name="Google Shape;1384;p85"/>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b="1" lang="en" sz="1400"/>
              <a:t>What kind of alarm can be set to detect future brute force attacks?</a:t>
            </a:r>
            <a:endParaRPr b="1" sz="1400"/>
          </a:p>
          <a:p>
            <a:pPr indent="0" lvl="0" marL="0" rtl="0" algn="l">
              <a:lnSpc>
                <a:spcPct val="115000"/>
              </a:lnSpc>
              <a:spcBef>
                <a:spcPts val="0"/>
              </a:spcBef>
              <a:spcAft>
                <a:spcPts val="0"/>
              </a:spcAft>
              <a:buSzPts val="1400"/>
              <a:buNone/>
            </a:pPr>
            <a:r>
              <a:rPr lang="en" sz="1400"/>
              <a:t>Kibana should be set to detect a large number of failed login attempts that originate from the same IP within a short time period. An alert should also be set to detect the use of Hydra or similar known brute force tools.</a:t>
            </a:r>
            <a:endParaRPr sz="1400"/>
          </a:p>
          <a:p>
            <a:pPr indent="0" lvl="0" marL="0" rtl="0" algn="l">
              <a:lnSpc>
                <a:spcPct val="115000"/>
              </a:lnSpc>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lnSpc>
                <a:spcPct val="115000"/>
              </a:lnSpc>
              <a:spcBef>
                <a:spcPts val="0"/>
              </a:spcBef>
              <a:spcAft>
                <a:spcPts val="0"/>
              </a:spcAft>
              <a:buSzPts val="1400"/>
              <a:buNone/>
            </a:pPr>
            <a:r>
              <a:rPr lang="en" sz="1400"/>
              <a:t>The alarm should be triggered by greater than five failed login attempts in a minute and/or the use of known brute force tools.</a:t>
            </a:r>
            <a:endParaRPr sz="1400"/>
          </a:p>
          <a:p>
            <a:pPr indent="0" lvl="0" marL="0" rtl="0" algn="l">
              <a:lnSpc>
                <a:spcPct val="115000"/>
              </a:lnSpc>
              <a:spcBef>
                <a:spcPts val="0"/>
              </a:spcBef>
              <a:spcAft>
                <a:spcPts val="0"/>
              </a:spcAft>
              <a:buSzPts val="1400"/>
              <a:buNone/>
            </a:pPr>
            <a:r>
              <a:t/>
            </a:r>
            <a:endParaRPr sz="1400"/>
          </a:p>
        </p:txBody>
      </p:sp>
      <p:sp>
        <p:nvSpPr>
          <p:cNvPr id="1385" name="Google Shape;1385;p85"/>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b="1" lang="en" sz="1400"/>
              <a:t>What configuration can be set on the host to block brute force attacks?</a:t>
            </a:r>
            <a:endParaRPr b="1" sz="1400"/>
          </a:p>
          <a:p>
            <a:pPr indent="0" lvl="0" marL="0" rtl="0" algn="l">
              <a:lnSpc>
                <a:spcPct val="115000"/>
              </a:lnSpc>
              <a:spcBef>
                <a:spcPts val="0"/>
              </a:spcBef>
              <a:spcAft>
                <a:spcPts val="0"/>
              </a:spcAft>
              <a:buSzPts val="1400"/>
              <a:buNone/>
            </a:pPr>
            <a:r>
              <a:rPr lang="en" sz="1400"/>
              <a:t>Most importantly, a strong password policy can help prevent successful brute force attempts. </a:t>
            </a:r>
            <a:endParaRPr sz="1400"/>
          </a:p>
          <a:p>
            <a:pPr indent="0" lvl="0" marL="0" rtl="0" algn="l">
              <a:lnSpc>
                <a:spcPct val="115000"/>
              </a:lnSpc>
              <a:spcBef>
                <a:spcPts val="0"/>
              </a:spcBef>
              <a:spcAft>
                <a:spcPts val="0"/>
              </a:spcAft>
              <a:buSzPts val="1400"/>
              <a:buNone/>
            </a:pPr>
            <a:r>
              <a:rPr lang="en" sz="1400"/>
              <a:t>Adding multi factor authentication (MFA) creates an additional obstacle for those attempting brute force attacks.</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Detecting the WebDAV Connection</a:t>
            </a:r>
            <a:endParaRPr/>
          </a:p>
        </p:txBody>
      </p:sp>
      <p:sp>
        <p:nvSpPr>
          <p:cNvPr id="1391" name="Google Shape;1391;p8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b="1" lang="en" sz="1400"/>
              <a:t>What kind of alarm can be set to detect future access to this directory?</a:t>
            </a:r>
            <a:endParaRPr b="1" sz="1400"/>
          </a:p>
          <a:p>
            <a:pPr indent="0" lvl="0" marL="0" rtl="0" algn="l">
              <a:lnSpc>
                <a:spcPct val="115000"/>
              </a:lnSpc>
              <a:spcBef>
                <a:spcPts val="0"/>
              </a:spcBef>
              <a:spcAft>
                <a:spcPts val="0"/>
              </a:spcAft>
              <a:buSzPts val="1400"/>
              <a:buNone/>
            </a:pPr>
            <a:r>
              <a:rPr lang="en" sz="1400">
                <a:solidFill>
                  <a:schemeClr val="dk1"/>
                </a:solidFill>
              </a:rPr>
              <a:t>Alarm should be set to alert if access to sensitive data is attempted.</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lnSpc>
                <a:spcPct val="115000"/>
              </a:lnSpc>
              <a:spcBef>
                <a:spcPts val="0"/>
              </a:spcBef>
              <a:spcAft>
                <a:spcPts val="0"/>
              </a:spcAft>
              <a:buSzPts val="1400"/>
              <a:buNone/>
            </a:pPr>
            <a:r>
              <a:rPr lang="en" sz="1400"/>
              <a:t>Any attempts to access WebDAV will trigger the alarm.</a:t>
            </a:r>
            <a:endParaRPr sz="1400"/>
          </a:p>
        </p:txBody>
      </p:sp>
      <p:sp>
        <p:nvSpPr>
          <p:cNvPr id="1392" name="Google Shape;1392;p8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b="1" lang="en" sz="1400"/>
              <a:t>What configuration can be set on the host to control access?</a:t>
            </a:r>
            <a:endParaRPr b="1" sz="1400"/>
          </a:p>
          <a:p>
            <a:pPr indent="0" lvl="0" marL="0" rtl="0" algn="l">
              <a:lnSpc>
                <a:spcPct val="115000"/>
              </a:lnSpc>
              <a:spcBef>
                <a:spcPts val="0"/>
              </a:spcBef>
              <a:spcAft>
                <a:spcPts val="0"/>
              </a:spcAft>
              <a:buClr>
                <a:schemeClr val="dk1"/>
              </a:buClr>
              <a:buSzPts val="1100"/>
              <a:buFont typeface="Arial"/>
              <a:buNone/>
            </a:pPr>
            <a:r>
              <a:rPr lang="en" sz="1400"/>
              <a:t>Multi Factor</a:t>
            </a:r>
            <a:r>
              <a:rPr lang="en" sz="1400"/>
              <a:t> Authentication should be employed to protect WebDAV. </a:t>
            </a:r>
            <a:endParaRPr sz="1400"/>
          </a:p>
          <a:p>
            <a:pPr indent="0" lvl="0" marL="0" rtl="0" algn="l">
              <a:lnSpc>
                <a:spcPct val="115000"/>
              </a:lnSpc>
              <a:spcBef>
                <a:spcPts val="0"/>
              </a:spcBef>
              <a:spcAft>
                <a:spcPts val="0"/>
              </a:spcAft>
              <a:buClr>
                <a:schemeClr val="dk1"/>
              </a:buClr>
              <a:buSzPts val="1100"/>
              <a:buFont typeface="Arial"/>
              <a:buNone/>
            </a:pPr>
            <a:r>
              <a:rPr lang="en" sz="1400"/>
              <a:t>Necessary IP addresses can also be whitelisted using the same commands as blocking access to hidden directories. Alternately, the “IP Address and Domain Restrictions” for WebDAV can be configured to whitelist select IPs. </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Identifying Reverse Shell Uploads</a:t>
            </a:r>
            <a:endParaRPr/>
          </a:p>
        </p:txBody>
      </p:sp>
      <p:sp>
        <p:nvSpPr>
          <p:cNvPr id="1398" name="Google Shape;1398;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399" name="Google Shape;1399;p87"/>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b="1" lang="en" sz="1400"/>
              <a:t>What kind of alarm can be set to detect future file uploads?</a:t>
            </a:r>
            <a:endParaRPr b="1" sz="1400"/>
          </a:p>
          <a:p>
            <a:pPr indent="0" lvl="0" marL="0" rtl="0" algn="l">
              <a:lnSpc>
                <a:spcPct val="115000"/>
              </a:lnSpc>
              <a:spcBef>
                <a:spcPts val="0"/>
              </a:spcBef>
              <a:spcAft>
                <a:spcPts val="0"/>
              </a:spcAft>
              <a:buSzPts val="1400"/>
              <a:buNone/>
            </a:pPr>
            <a:r>
              <a:rPr lang="en" sz="1400"/>
              <a:t>The alarm should be set to detect an attempt by non-whitelisted IPs to alter a file on the web server. Additionally another alarm should detect </a:t>
            </a:r>
            <a:r>
              <a:rPr lang="en" sz="1400">
                <a:solidFill>
                  <a:schemeClr val="dk1"/>
                </a:solidFill>
              </a:rPr>
              <a:t>non-whitelisted IPs </a:t>
            </a:r>
            <a:r>
              <a:rPr lang="en" sz="1400"/>
              <a:t>requesting an HTTP method PUT.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lnSpc>
                <a:spcPct val="115000"/>
              </a:lnSpc>
              <a:spcBef>
                <a:spcPts val="0"/>
              </a:spcBef>
              <a:spcAft>
                <a:spcPts val="0"/>
              </a:spcAft>
              <a:buClr>
                <a:schemeClr val="dk1"/>
              </a:buClr>
              <a:buSzPts val="1100"/>
              <a:buFont typeface="Arial"/>
              <a:buNone/>
            </a:pPr>
            <a:r>
              <a:rPr lang="en" sz="1400"/>
              <a:t>Any attempts from non-whitelisted IPs to alter files or a PUT HTTP request should notify the SOC.</a:t>
            </a:r>
            <a:endParaRPr sz="1400"/>
          </a:p>
          <a:p>
            <a:pPr indent="0" lvl="0" marL="0" rtl="0" algn="l">
              <a:lnSpc>
                <a:spcPct val="115000"/>
              </a:lnSpc>
              <a:spcBef>
                <a:spcPts val="0"/>
              </a:spcBef>
              <a:spcAft>
                <a:spcPts val="0"/>
              </a:spcAft>
              <a:buSzPts val="1400"/>
              <a:buNone/>
            </a:pPr>
            <a:r>
              <a:t/>
            </a:r>
            <a:endParaRPr sz="1400"/>
          </a:p>
        </p:txBody>
      </p:sp>
      <p:sp>
        <p:nvSpPr>
          <p:cNvPr id="1400" name="Google Shape;1400;p87"/>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b="1" lang="en" sz="1400"/>
              <a:t>What configuration can be set on the host to block file uploads?</a:t>
            </a:r>
            <a:endParaRPr b="1" sz="1400"/>
          </a:p>
          <a:p>
            <a:pPr indent="0" lvl="0" marL="0" rtl="0" algn="l">
              <a:lnSpc>
                <a:spcPct val="115000"/>
              </a:lnSpc>
              <a:spcBef>
                <a:spcPts val="0"/>
              </a:spcBef>
              <a:spcAft>
                <a:spcPts val="0"/>
              </a:spcAft>
              <a:buClr>
                <a:schemeClr val="dk1"/>
              </a:buClr>
              <a:buSzPts val="1100"/>
              <a:buFont typeface="Arial"/>
              <a:buNone/>
            </a:pPr>
            <a:r>
              <a:rPr lang="en" sz="1400"/>
              <a:t>All anti-virus/malware applications should be kept up to date, and the </a:t>
            </a:r>
            <a:r>
              <a:rPr lang="en" sz="1400">
                <a:solidFill>
                  <a:schemeClr val="dk1"/>
                </a:solidFill>
              </a:rPr>
              <a:t>the firewall can be set up for deep packet inspection to detect suspicious outbound communications.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t>Additionally, WebDAV should be configured to deny file execution by adjusting permissions under “Handler Mappings”, and employees also need to be educated about the dangers of executing files they have received.</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57"/>
          <p:cNvSpPr txBox="1"/>
          <p:nvPr>
            <p:ph idx="2" type="body"/>
          </p:nvPr>
        </p:nvSpPr>
        <p:spPr>
          <a:xfrm>
            <a:off x="633450" y="822100"/>
            <a:ext cx="5729100" cy="3968700"/>
          </a:xfrm>
          <a:prstGeom prst="rect">
            <a:avLst/>
          </a:prstGeom>
          <a:solidFill>
            <a:srgbClr val="1D8BE6">
              <a:alpha val="14117"/>
            </a:srgbClr>
          </a:solid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800"/>
              </a:spcBef>
              <a:spcAft>
                <a:spcPts val="0"/>
              </a:spcAft>
              <a:buSzPts val="1400"/>
              <a:buNone/>
            </a:pPr>
            <a:r>
              <a:t/>
            </a:r>
            <a:endParaRPr/>
          </a:p>
          <a:p>
            <a:pPr indent="0" lvl="0" marL="0" rtl="0" algn="l">
              <a:lnSpc>
                <a:spcPct val="100000"/>
              </a:lnSpc>
              <a:spcBef>
                <a:spcPts val="800"/>
              </a:spcBef>
              <a:spcAft>
                <a:spcPts val="0"/>
              </a:spcAft>
              <a:buSzPts val="1400"/>
              <a:buNone/>
            </a:pPr>
            <a:r>
              <a:t/>
            </a:r>
            <a:endParaRPr/>
          </a:p>
          <a:p>
            <a:pPr indent="0" lvl="0" marL="0" rtl="0" algn="l">
              <a:lnSpc>
                <a:spcPct val="100000"/>
              </a:lnSpc>
              <a:spcBef>
                <a:spcPts val="800"/>
              </a:spcBef>
              <a:spcAft>
                <a:spcPts val="0"/>
              </a:spcAft>
              <a:buSzPts val="1400"/>
              <a:buNone/>
            </a:pPr>
            <a:r>
              <a:t/>
            </a:r>
            <a:endParaRPr/>
          </a:p>
          <a:p>
            <a:pPr indent="0" lvl="0" marL="0" rtl="0" algn="l">
              <a:lnSpc>
                <a:spcPct val="100000"/>
              </a:lnSpc>
              <a:spcBef>
                <a:spcPts val="800"/>
              </a:spcBef>
              <a:spcAft>
                <a:spcPts val="0"/>
              </a:spcAft>
              <a:buClr>
                <a:schemeClr val="dk1"/>
              </a:buClr>
              <a:buSzPts val="1100"/>
              <a:buFont typeface="Arial"/>
              <a:buNone/>
            </a:pPr>
            <a:r>
              <a:t/>
            </a:r>
            <a:endParaRPr/>
          </a:p>
          <a:p>
            <a:pPr indent="0" lvl="0" marL="0" rtl="0" algn="l">
              <a:lnSpc>
                <a:spcPct val="100000"/>
              </a:lnSpc>
              <a:spcBef>
                <a:spcPts val="800"/>
              </a:spcBef>
              <a:spcAft>
                <a:spcPts val="800"/>
              </a:spcAft>
              <a:buSzPts val="1400"/>
              <a:buNone/>
            </a:pPr>
            <a:r>
              <a:t/>
            </a:r>
            <a:endParaRPr/>
          </a:p>
        </p:txBody>
      </p:sp>
      <p:sp>
        <p:nvSpPr>
          <p:cNvPr id="1056" name="Google Shape;1056;p57"/>
          <p:cNvSpPr txBox="1"/>
          <p:nvPr>
            <p:ph idx="3" type="subTitle"/>
          </p:nvPr>
        </p:nvSpPr>
        <p:spPr>
          <a:xfrm>
            <a:off x="7008525" y="865599"/>
            <a:ext cx="1907700" cy="38817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 sz="900">
                <a:latin typeface="Roboto Black"/>
                <a:ea typeface="Roboto Black"/>
                <a:cs typeface="Roboto Black"/>
                <a:sym typeface="Roboto Black"/>
              </a:rPr>
              <a:t>Network</a:t>
            </a:r>
            <a:endParaRPr b="1" sz="900"/>
          </a:p>
          <a:p>
            <a:pPr indent="0" lvl="0" marL="0" rtl="0" algn="l">
              <a:lnSpc>
                <a:spcPct val="100000"/>
              </a:lnSpc>
              <a:spcBef>
                <a:spcPts val="0"/>
              </a:spcBef>
              <a:spcAft>
                <a:spcPts val="0"/>
              </a:spcAft>
              <a:buClr>
                <a:schemeClr val="dk1"/>
              </a:buClr>
              <a:buSzPts val="1100"/>
              <a:buFont typeface="Arial"/>
              <a:buNone/>
            </a:pPr>
            <a:r>
              <a:rPr lang="en" sz="900"/>
              <a:t>Address Range: 192.168.1.0/24</a:t>
            </a:r>
            <a:endParaRPr sz="900"/>
          </a:p>
          <a:p>
            <a:pPr indent="0" lvl="0" marL="0" rtl="0" algn="l">
              <a:lnSpc>
                <a:spcPct val="100000"/>
              </a:lnSpc>
              <a:spcBef>
                <a:spcPts val="0"/>
              </a:spcBef>
              <a:spcAft>
                <a:spcPts val="0"/>
              </a:spcAft>
              <a:buClr>
                <a:schemeClr val="dk1"/>
              </a:buClr>
              <a:buSzPts val="1100"/>
              <a:buFont typeface="Arial"/>
              <a:buNone/>
            </a:pPr>
            <a:r>
              <a:rPr lang="en" sz="900"/>
              <a:t>Netmask: 255.255.255.0</a:t>
            </a:r>
            <a:endParaRPr sz="900"/>
          </a:p>
          <a:p>
            <a:pPr indent="0" lvl="0" marL="0" rtl="0" algn="l">
              <a:lnSpc>
                <a:spcPct val="100000"/>
              </a:lnSpc>
              <a:spcBef>
                <a:spcPts val="0"/>
              </a:spcBef>
              <a:spcAft>
                <a:spcPts val="0"/>
              </a:spcAft>
              <a:buClr>
                <a:schemeClr val="dk1"/>
              </a:buClr>
              <a:buSzPts val="1100"/>
              <a:buFont typeface="Arial"/>
              <a:buNone/>
            </a:pPr>
            <a:r>
              <a:rPr lang="en" sz="900"/>
              <a:t>Gateway: 192.168.1.1</a:t>
            </a:r>
            <a:endParaRPr sz="900"/>
          </a:p>
          <a:p>
            <a:pPr indent="0" lvl="0" marL="0" rtl="0" algn="l">
              <a:lnSpc>
                <a:spcPct val="100000"/>
              </a:lnSpc>
              <a:spcBef>
                <a:spcPts val="0"/>
              </a:spcBef>
              <a:spcAft>
                <a:spcPts val="0"/>
              </a:spcAft>
              <a:buClr>
                <a:schemeClr val="dk1"/>
              </a:buClr>
              <a:buSzPts val="1100"/>
              <a:buFont typeface="Arial"/>
              <a:buNone/>
            </a:pPr>
            <a:r>
              <a:t/>
            </a:r>
            <a:endParaRPr sz="900"/>
          </a:p>
          <a:p>
            <a:pPr indent="0" lvl="0" marL="0" rtl="0" algn="l">
              <a:lnSpc>
                <a:spcPct val="100000"/>
              </a:lnSpc>
              <a:spcBef>
                <a:spcPts val="0"/>
              </a:spcBef>
              <a:spcAft>
                <a:spcPts val="0"/>
              </a:spcAft>
              <a:buClr>
                <a:schemeClr val="dk1"/>
              </a:buClr>
              <a:buSzPts val="1100"/>
              <a:buFont typeface="Arial"/>
              <a:buNone/>
            </a:pPr>
            <a:r>
              <a:rPr lang="en" sz="900">
                <a:latin typeface="Roboto Black"/>
                <a:ea typeface="Roboto Black"/>
                <a:cs typeface="Roboto Black"/>
                <a:sym typeface="Roboto Black"/>
              </a:rPr>
              <a:t>Machines</a:t>
            </a:r>
            <a:endParaRPr sz="9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1100"/>
              <a:buFont typeface="Arial"/>
              <a:buNone/>
            </a:pPr>
            <a:r>
              <a:rPr lang="en" sz="900"/>
              <a:t>IPv4:192.168.1.1</a:t>
            </a:r>
            <a:endParaRPr sz="900"/>
          </a:p>
          <a:p>
            <a:pPr indent="0" lvl="0" marL="0" rtl="0" algn="l">
              <a:lnSpc>
                <a:spcPct val="100000"/>
              </a:lnSpc>
              <a:spcBef>
                <a:spcPts val="0"/>
              </a:spcBef>
              <a:spcAft>
                <a:spcPts val="0"/>
              </a:spcAft>
              <a:buClr>
                <a:schemeClr val="dk1"/>
              </a:buClr>
              <a:buSzPts val="1100"/>
              <a:buFont typeface="Arial"/>
              <a:buNone/>
            </a:pPr>
            <a:r>
              <a:rPr lang="en" sz="900"/>
              <a:t>OS: Windows 10 Pro</a:t>
            </a:r>
            <a:endParaRPr sz="900"/>
          </a:p>
          <a:p>
            <a:pPr indent="0" lvl="0" marL="0" rtl="0" algn="l">
              <a:lnSpc>
                <a:spcPct val="100000"/>
              </a:lnSpc>
              <a:spcBef>
                <a:spcPts val="0"/>
              </a:spcBef>
              <a:spcAft>
                <a:spcPts val="0"/>
              </a:spcAft>
              <a:buClr>
                <a:schemeClr val="dk1"/>
              </a:buClr>
              <a:buSzPts val="1100"/>
              <a:buFont typeface="Arial"/>
              <a:buNone/>
            </a:pPr>
            <a:r>
              <a:rPr lang="en" sz="900"/>
              <a:t>Hostname: ML-RefVm-958751</a:t>
            </a:r>
            <a:endParaRPr sz="900"/>
          </a:p>
          <a:p>
            <a:pPr indent="0" lvl="0" marL="0" rtl="0" algn="l">
              <a:lnSpc>
                <a:spcPct val="100000"/>
              </a:lnSpc>
              <a:spcBef>
                <a:spcPts val="0"/>
              </a:spcBef>
              <a:spcAft>
                <a:spcPts val="0"/>
              </a:spcAft>
              <a:buClr>
                <a:schemeClr val="dk1"/>
              </a:buClr>
              <a:buSzPts val="1100"/>
              <a:buFont typeface="Arial"/>
              <a:buNone/>
            </a:pPr>
            <a:r>
              <a:rPr lang="en" sz="900"/>
              <a:t>(Azure VM)</a:t>
            </a:r>
            <a:endParaRPr sz="900"/>
          </a:p>
          <a:p>
            <a:pPr indent="0" lvl="0" marL="0" rtl="0" algn="l">
              <a:lnSpc>
                <a:spcPct val="100000"/>
              </a:lnSpc>
              <a:spcBef>
                <a:spcPts val="0"/>
              </a:spcBef>
              <a:spcAft>
                <a:spcPts val="0"/>
              </a:spcAft>
              <a:buClr>
                <a:schemeClr val="dk1"/>
              </a:buClr>
              <a:buSzPts val="1100"/>
              <a:buFont typeface="Arial"/>
              <a:buNone/>
            </a:pPr>
            <a:r>
              <a:t/>
            </a:r>
            <a:endParaRPr sz="900"/>
          </a:p>
          <a:p>
            <a:pPr indent="0" lvl="0" marL="0" rtl="0" algn="l">
              <a:lnSpc>
                <a:spcPct val="100000"/>
              </a:lnSpc>
              <a:spcBef>
                <a:spcPts val="0"/>
              </a:spcBef>
              <a:spcAft>
                <a:spcPts val="0"/>
              </a:spcAft>
              <a:buClr>
                <a:schemeClr val="dk1"/>
              </a:buClr>
              <a:buSzPts val="1100"/>
              <a:buFont typeface="Arial"/>
              <a:buNone/>
            </a:pPr>
            <a:r>
              <a:rPr lang="en" sz="900"/>
              <a:t>IPv4: 192.168.1.8</a:t>
            </a:r>
            <a:endParaRPr sz="900"/>
          </a:p>
          <a:p>
            <a:pPr indent="0" lvl="0" marL="0" rtl="0" algn="l">
              <a:lnSpc>
                <a:spcPct val="100000"/>
              </a:lnSpc>
              <a:spcBef>
                <a:spcPts val="0"/>
              </a:spcBef>
              <a:spcAft>
                <a:spcPts val="0"/>
              </a:spcAft>
              <a:buClr>
                <a:schemeClr val="dk1"/>
              </a:buClr>
              <a:buSzPts val="1100"/>
              <a:buFont typeface="Arial"/>
              <a:buNone/>
            </a:pPr>
            <a:r>
              <a:rPr lang="en" sz="900"/>
              <a:t>OS: Kali Linux</a:t>
            </a:r>
            <a:endParaRPr sz="900"/>
          </a:p>
          <a:p>
            <a:pPr indent="0" lvl="0" marL="0" rtl="0" algn="l">
              <a:lnSpc>
                <a:spcPct val="100000"/>
              </a:lnSpc>
              <a:spcBef>
                <a:spcPts val="0"/>
              </a:spcBef>
              <a:spcAft>
                <a:spcPts val="0"/>
              </a:spcAft>
              <a:buClr>
                <a:schemeClr val="dk1"/>
              </a:buClr>
              <a:buSzPts val="1100"/>
              <a:buFont typeface="Arial"/>
              <a:buNone/>
            </a:pPr>
            <a:r>
              <a:rPr lang="en" sz="900"/>
              <a:t>Hostname: Kali</a:t>
            </a:r>
            <a:endParaRPr sz="900"/>
          </a:p>
          <a:p>
            <a:pPr indent="0" lvl="0" marL="0" rtl="0" algn="l">
              <a:lnSpc>
                <a:spcPct val="100000"/>
              </a:lnSpc>
              <a:spcBef>
                <a:spcPts val="0"/>
              </a:spcBef>
              <a:spcAft>
                <a:spcPts val="0"/>
              </a:spcAft>
              <a:buClr>
                <a:schemeClr val="dk1"/>
              </a:buClr>
              <a:buSzPts val="1100"/>
              <a:buFont typeface="Arial"/>
              <a:buNone/>
            </a:pPr>
            <a:r>
              <a:t/>
            </a:r>
            <a:endParaRPr sz="900"/>
          </a:p>
          <a:p>
            <a:pPr indent="0" lvl="0" marL="0" rtl="0" algn="l">
              <a:lnSpc>
                <a:spcPct val="100000"/>
              </a:lnSpc>
              <a:spcBef>
                <a:spcPts val="0"/>
              </a:spcBef>
              <a:spcAft>
                <a:spcPts val="0"/>
              </a:spcAft>
              <a:buClr>
                <a:schemeClr val="dk1"/>
              </a:buClr>
              <a:buSzPts val="1100"/>
              <a:buFont typeface="Arial"/>
              <a:buNone/>
            </a:pPr>
            <a:r>
              <a:rPr lang="en" sz="900"/>
              <a:t>IPv4: 192.168.1.105</a:t>
            </a:r>
            <a:endParaRPr sz="900"/>
          </a:p>
          <a:p>
            <a:pPr indent="0" lvl="0" marL="0" rtl="0" algn="l">
              <a:lnSpc>
                <a:spcPct val="100000"/>
              </a:lnSpc>
              <a:spcBef>
                <a:spcPts val="0"/>
              </a:spcBef>
              <a:spcAft>
                <a:spcPts val="0"/>
              </a:spcAft>
              <a:buClr>
                <a:schemeClr val="dk1"/>
              </a:buClr>
              <a:buSzPts val="1100"/>
              <a:buFont typeface="Arial"/>
              <a:buNone/>
            </a:pPr>
            <a:r>
              <a:rPr lang="en" sz="900"/>
              <a:t>OS: Ubuntu Linux</a:t>
            </a:r>
            <a:endParaRPr sz="900"/>
          </a:p>
          <a:p>
            <a:pPr indent="0" lvl="0" marL="0" rtl="0" algn="l">
              <a:lnSpc>
                <a:spcPct val="100000"/>
              </a:lnSpc>
              <a:spcBef>
                <a:spcPts val="0"/>
              </a:spcBef>
              <a:spcAft>
                <a:spcPts val="0"/>
              </a:spcAft>
              <a:buClr>
                <a:schemeClr val="dk1"/>
              </a:buClr>
              <a:buSzPts val="1100"/>
              <a:buFont typeface="Arial"/>
              <a:buNone/>
            </a:pPr>
            <a:r>
              <a:rPr lang="en" sz="900"/>
              <a:t>Hostname: Ubuntu-Headless (ELK)</a:t>
            </a:r>
            <a:endParaRPr sz="900"/>
          </a:p>
          <a:p>
            <a:pPr indent="0" lvl="0" marL="0" rtl="0" algn="l">
              <a:lnSpc>
                <a:spcPct val="100000"/>
              </a:lnSpc>
              <a:spcBef>
                <a:spcPts val="0"/>
              </a:spcBef>
              <a:spcAft>
                <a:spcPts val="0"/>
              </a:spcAft>
              <a:buClr>
                <a:schemeClr val="dk1"/>
              </a:buClr>
              <a:buSzPts val="1100"/>
              <a:buFont typeface="Arial"/>
              <a:buNone/>
            </a:pPr>
            <a:r>
              <a:t/>
            </a:r>
            <a:endParaRPr sz="900"/>
          </a:p>
          <a:p>
            <a:pPr indent="0" lvl="0" marL="0" rtl="0" algn="l">
              <a:lnSpc>
                <a:spcPct val="100000"/>
              </a:lnSpc>
              <a:spcBef>
                <a:spcPts val="0"/>
              </a:spcBef>
              <a:spcAft>
                <a:spcPts val="0"/>
              </a:spcAft>
              <a:buClr>
                <a:schemeClr val="dk1"/>
              </a:buClr>
              <a:buSzPts val="1100"/>
              <a:buFont typeface="Arial"/>
              <a:buNone/>
            </a:pPr>
            <a:r>
              <a:rPr lang="en" sz="900"/>
              <a:t>IPv4: 192.186.1.100</a:t>
            </a:r>
            <a:endParaRPr sz="900"/>
          </a:p>
          <a:p>
            <a:pPr indent="0" lvl="0" marL="0" rtl="0" algn="l">
              <a:lnSpc>
                <a:spcPct val="100000"/>
              </a:lnSpc>
              <a:spcBef>
                <a:spcPts val="0"/>
              </a:spcBef>
              <a:spcAft>
                <a:spcPts val="0"/>
              </a:spcAft>
              <a:buClr>
                <a:schemeClr val="dk1"/>
              </a:buClr>
              <a:buSzPts val="1100"/>
              <a:buFont typeface="Arial"/>
              <a:buNone/>
            </a:pPr>
            <a:r>
              <a:rPr lang="en" sz="900"/>
              <a:t>OS: Ubuntu Linux</a:t>
            </a:r>
            <a:endParaRPr sz="900"/>
          </a:p>
          <a:p>
            <a:pPr indent="0" lvl="0" marL="0" rtl="0" algn="l">
              <a:lnSpc>
                <a:spcPct val="100000"/>
              </a:lnSpc>
              <a:spcBef>
                <a:spcPts val="0"/>
              </a:spcBef>
              <a:spcAft>
                <a:spcPts val="0"/>
              </a:spcAft>
              <a:buClr>
                <a:schemeClr val="dk1"/>
              </a:buClr>
              <a:buSzPts val="1100"/>
              <a:buFont typeface="Arial"/>
              <a:buNone/>
            </a:pPr>
            <a:r>
              <a:rPr lang="en" sz="900"/>
              <a:t>Hostname: server1 (Capstone)</a:t>
            </a:r>
            <a:endParaRPr sz="900"/>
          </a:p>
        </p:txBody>
      </p:sp>
      <p:sp>
        <p:nvSpPr>
          <p:cNvPr id="1057" name="Google Shape;1057;p57"/>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Network Topology</a:t>
            </a:r>
            <a:endParaRPr/>
          </a:p>
        </p:txBody>
      </p:sp>
      <p:pic>
        <p:nvPicPr>
          <p:cNvPr id="1058" name="Google Shape;1058;p57"/>
          <p:cNvPicPr preferRelativeResize="0"/>
          <p:nvPr/>
        </p:nvPicPr>
        <p:blipFill rotWithShape="1">
          <a:blip r:embed="rId3">
            <a:alphaModFix/>
          </a:blip>
          <a:srcRect b="227" l="0" r="0" t="219"/>
          <a:stretch/>
        </p:blipFill>
        <p:spPr>
          <a:xfrm>
            <a:off x="756509" y="914050"/>
            <a:ext cx="5482982" cy="3784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p58"/>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064" name="Google Shape;1064;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065" name="Google Shape;1065;p58"/>
          <p:cNvSpPr txBox="1"/>
          <p:nvPr>
            <p:ph type="title"/>
          </p:nvPr>
        </p:nvSpPr>
        <p:spPr>
          <a:xfrm>
            <a:off x="274325" y="1851100"/>
            <a:ext cx="8595300" cy="102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a:t>Red Team</a:t>
            </a:r>
            <a:endParaRPr b="1"/>
          </a:p>
          <a:p>
            <a:pPr indent="0" lvl="0" marL="0" rtl="0" algn="ctr">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lnSpc>
                <a:spcPct val="100000"/>
              </a:lnSpc>
              <a:spcBef>
                <a:spcPts val="0"/>
              </a:spcBef>
              <a:spcAft>
                <a:spcPts val="0"/>
              </a:spcAft>
              <a:buSzPts val="3600"/>
              <a:buNone/>
            </a:pPr>
            <a:r>
              <a:t/>
            </a:r>
            <a:endParaRPr>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Recon: Describing the Target</a:t>
            </a:r>
            <a:endParaRPr/>
          </a:p>
        </p:txBody>
      </p:sp>
      <p:sp>
        <p:nvSpPr>
          <p:cNvPr id="1071" name="Google Shape;1071;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SzPts val="1800"/>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graphicFrame>
        <p:nvGraphicFramePr>
          <p:cNvPr id="1072" name="Google Shape;1072;p59"/>
          <p:cNvGraphicFramePr/>
          <p:nvPr/>
        </p:nvGraphicFramePr>
        <p:xfrm>
          <a:off x="419800" y="1198750"/>
          <a:ext cx="3000000" cy="3000000"/>
        </p:xfrm>
        <a:graphic>
          <a:graphicData uri="http://schemas.openxmlformats.org/drawingml/2006/table">
            <a:tbl>
              <a:tblPr>
                <a:noFill/>
                <a:tableStyleId>{458D0BD6-B1B1-4F57-A162-343C5789E7DC}</a:tableStyleId>
              </a:tblPr>
              <a:tblGrid>
                <a:gridCol w="2782200"/>
                <a:gridCol w="2782200"/>
                <a:gridCol w="2782200"/>
              </a:tblGrid>
              <a:tr h="403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Hostname</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IP Address</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Role on Network</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marR="0" rtl="0" algn="l">
                        <a:lnSpc>
                          <a:spcPct val="100000"/>
                        </a:lnSpc>
                        <a:spcBef>
                          <a:spcPts val="0"/>
                        </a:spcBef>
                        <a:spcAft>
                          <a:spcPts val="0"/>
                        </a:spcAft>
                        <a:buClr>
                          <a:schemeClr val="dk1"/>
                        </a:buClr>
                        <a:buSzPts val="1100"/>
                        <a:buFont typeface="Arial"/>
                        <a:buNone/>
                      </a:pPr>
                      <a:r>
                        <a:rPr lang="en" sz="1000" u="none" cap="none" strike="noStrike">
                          <a:solidFill>
                            <a:schemeClr val="dk1"/>
                          </a:solidFill>
                          <a:latin typeface="Roboto"/>
                          <a:ea typeface="Roboto"/>
                          <a:cs typeface="Roboto"/>
                          <a:sym typeface="Roboto"/>
                        </a:rPr>
                        <a:t>ML-RefVm-958751 (Azure VM)</a:t>
                      </a:r>
                      <a:endParaRPr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192.168.1.1</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Gateway</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Kali Linux (Kali)</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192.168.1.8</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Pentesting Machine</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server1 (Capstone)</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192.168.1.105</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Target Machine running Apache Web Server</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Ubuntu-Headless (ELK)</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192.168.1.100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Monitoring network security</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Vulnerability Assessment</a:t>
            </a:r>
            <a:endParaRPr/>
          </a:p>
        </p:txBody>
      </p:sp>
      <p:graphicFrame>
        <p:nvGraphicFramePr>
          <p:cNvPr id="1078" name="Google Shape;1078;p60"/>
          <p:cNvGraphicFramePr/>
          <p:nvPr/>
        </p:nvGraphicFramePr>
        <p:xfrm>
          <a:off x="390750" y="1263915"/>
          <a:ext cx="3000000" cy="3000000"/>
        </p:xfrm>
        <a:graphic>
          <a:graphicData uri="http://schemas.openxmlformats.org/drawingml/2006/table">
            <a:tbl>
              <a:tblPr>
                <a:noFill/>
                <a:tableStyleId>{458D0BD6-B1B1-4F57-A162-343C5789E7DC}</a:tableStyleId>
              </a:tblPr>
              <a:tblGrid>
                <a:gridCol w="2787500"/>
                <a:gridCol w="2787500"/>
                <a:gridCol w="2787500"/>
              </a:tblGrid>
              <a:tr h="3974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Vulnerability</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Description</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Impact</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Unprotected Credential Information</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Employee usernames were visible on the web server.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Knowing a username </a:t>
                      </a:r>
                      <a:r>
                        <a:rPr lang="en" sz="1200">
                          <a:latin typeface="Roboto"/>
                          <a:ea typeface="Roboto"/>
                          <a:cs typeface="Roboto"/>
                          <a:sym typeface="Roboto"/>
                        </a:rPr>
                        <a:t>assisted the pentester in gaining </a:t>
                      </a:r>
                      <a:r>
                        <a:rPr lang="en" sz="1200" u="none" cap="none" strike="noStrike">
                          <a:latin typeface="Roboto"/>
                          <a:ea typeface="Roboto"/>
                          <a:cs typeface="Roboto"/>
                          <a:sym typeface="Roboto"/>
                        </a:rPr>
                        <a:t>access via brute force attack.</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Security Misconfiguration</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Unknown IP addresses are allowed to access secure folders on the server.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The pentester was able to access the /secret_folder and /webdav, and all files contained therein.</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Unauthorized File Upload</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No protections are in place to stop any user from uploading files to WebDAV.</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Pentester was able to upload and execute a .php file into the WebDav folder.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Unauthorized File Execution</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Files can be executed from within WebDAV.</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The .php file was executed from within WebDAV which facilitated a reverse shell.</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079" name="Google Shape;1079;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latin typeface="Roboto Medium"/>
                <a:ea typeface="Roboto Medium"/>
                <a:cs typeface="Roboto Medium"/>
                <a:sym typeface="Roboto Medium"/>
              </a:rPr>
              <a:t>The assessment uncovered the following critical vulnerabilities in the target: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Exploitation: Sensitive Data Exposure</a:t>
            </a:r>
            <a:endParaRPr/>
          </a:p>
        </p:txBody>
      </p:sp>
      <p:grpSp>
        <p:nvGrpSpPr>
          <p:cNvPr id="1085" name="Google Shape;1085;p61"/>
          <p:cNvGrpSpPr/>
          <p:nvPr/>
        </p:nvGrpSpPr>
        <p:grpSpPr>
          <a:xfrm>
            <a:off x="1163290" y="887902"/>
            <a:ext cx="2695595" cy="3746922"/>
            <a:chOff x="1163293" y="887902"/>
            <a:chExt cx="2695595" cy="3746922"/>
          </a:xfrm>
        </p:grpSpPr>
        <p:sp>
          <p:nvSpPr>
            <p:cNvPr id="1086" name="Google Shape;1086;p61"/>
            <p:cNvSpPr/>
            <p:nvPr/>
          </p:nvSpPr>
          <p:spPr>
            <a:xfrm flipH="1">
              <a:off x="1430388"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1"/>
            <p:cNvSpPr txBox="1"/>
            <p:nvPr/>
          </p:nvSpPr>
          <p:spPr>
            <a:xfrm>
              <a:off x="1430388"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An NMAP scan found the IP address of the target machine (server1) to be 192.168.1.105 with an open HTTP port 80.</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nvGrpSpPr>
            <p:cNvPr id="1088" name="Google Shape;1088;p61"/>
            <p:cNvGrpSpPr/>
            <p:nvPr/>
          </p:nvGrpSpPr>
          <p:grpSpPr>
            <a:xfrm>
              <a:off x="1163293" y="887902"/>
              <a:ext cx="533372" cy="533480"/>
              <a:chOff x="457200" y="1378813"/>
              <a:chExt cx="695400" cy="695450"/>
            </a:xfrm>
          </p:grpSpPr>
          <p:sp>
            <p:nvSpPr>
              <p:cNvPr id="1089" name="Google Shape;1089;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090" name="Google Shape;1090;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91" name="Google Shape;1091;p61"/>
          <p:cNvGrpSpPr/>
          <p:nvPr/>
        </p:nvGrpSpPr>
        <p:grpSpPr>
          <a:xfrm>
            <a:off x="5285115" y="887902"/>
            <a:ext cx="2695595" cy="3746923"/>
            <a:chOff x="5285118" y="887902"/>
            <a:chExt cx="2695595" cy="3746923"/>
          </a:xfrm>
        </p:grpSpPr>
        <p:grpSp>
          <p:nvGrpSpPr>
            <p:cNvPr id="1092" name="Google Shape;1092;p61"/>
            <p:cNvGrpSpPr/>
            <p:nvPr/>
          </p:nvGrpSpPr>
          <p:grpSpPr>
            <a:xfrm>
              <a:off x="5285118" y="887902"/>
              <a:ext cx="533372" cy="533480"/>
              <a:chOff x="457200" y="1378813"/>
              <a:chExt cx="695400" cy="695450"/>
            </a:xfrm>
          </p:grpSpPr>
          <p:sp>
            <p:nvSpPr>
              <p:cNvPr id="1093" name="Google Shape;109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094" name="Google Shape;109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5" name="Google Shape;1095;p61"/>
            <p:cNvSpPr/>
            <p:nvPr/>
          </p:nvSpPr>
          <p:spPr>
            <a:xfrm flipH="1">
              <a:off x="5552213"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61"/>
            <p:cNvSpPr txBox="1"/>
            <p:nvPr/>
          </p:nvSpPr>
          <p:spPr>
            <a:xfrm>
              <a:off x="5552213"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Roboto"/>
                  <a:ea typeface="Roboto"/>
                  <a:cs typeface="Roboto"/>
                  <a:sym typeface="Roboto"/>
                </a:rPr>
                <a:t>Using a web browser (FireFox), I was able to gain access to publicly available folders on the web server.</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Sensitive Data Exposure</a:t>
            </a:r>
            <a:endParaRPr>
              <a:solidFill>
                <a:schemeClr val="dk1"/>
              </a:solidFill>
            </a:endParaRPr>
          </a:p>
        </p:txBody>
      </p:sp>
      <p:grpSp>
        <p:nvGrpSpPr>
          <p:cNvPr id="1102" name="Google Shape;1102;p62"/>
          <p:cNvGrpSpPr/>
          <p:nvPr/>
        </p:nvGrpSpPr>
        <p:grpSpPr>
          <a:xfrm>
            <a:off x="934193" y="888652"/>
            <a:ext cx="7275619" cy="3844973"/>
            <a:chOff x="461606" y="888652"/>
            <a:chExt cx="7275619" cy="3844973"/>
          </a:xfrm>
        </p:grpSpPr>
        <p:sp>
          <p:nvSpPr>
            <p:cNvPr id="1103" name="Google Shape;1103;p62"/>
            <p:cNvSpPr/>
            <p:nvPr/>
          </p:nvSpPr>
          <p:spPr>
            <a:xfrm flipH="1">
              <a:off x="728625" y="1481325"/>
              <a:ext cx="7008600" cy="3252300"/>
            </a:xfrm>
            <a:prstGeom prst="round2DiagRect">
              <a:avLst>
                <a:gd fmla="val 11511"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4" name="Google Shape;1104;p62"/>
            <p:cNvGrpSpPr/>
            <p:nvPr/>
          </p:nvGrpSpPr>
          <p:grpSpPr>
            <a:xfrm>
              <a:off x="461606" y="888652"/>
              <a:ext cx="533372" cy="533480"/>
              <a:chOff x="457200" y="1378813"/>
              <a:chExt cx="695400" cy="695450"/>
            </a:xfrm>
          </p:grpSpPr>
          <p:sp>
            <p:nvSpPr>
              <p:cNvPr id="1105" name="Google Shape;110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06" name="Google Shape;110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07" name="Google Shape;1107;p62"/>
            <p:cNvPicPr preferRelativeResize="0"/>
            <p:nvPr/>
          </p:nvPicPr>
          <p:blipFill rotWithShape="1">
            <a:blip r:embed="rId3">
              <a:alphaModFix/>
            </a:blip>
            <a:srcRect b="0" l="0" r="0" t="0"/>
            <a:stretch/>
          </p:blipFill>
          <p:spPr>
            <a:xfrm>
              <a:off x="1074425" y="1588275"/>
              <a:ext cx="3000875" cy="3065926"/>
            </a:xfrm>
            <a:prstGeom prst="rect">
              <a:avLst/>
            </a:prstGeom>
            <a:noFill/>
            <a:ln cap="flat" cmpd="sng" w="9525">
              <a:solidFill>
                <a:schemeClr val="dk2"/>
              </a:solidFill>
              <a:prstDash val="solid"/>
              <a:round/>
              <a:headEnd len="sm" w="sm" type="none"/>
              <a:tailEnd len="sm" w="sm" type="none"/>
            </a:ln>
          </p:spPr>
        </p:pic>
        <p:pic>
          <p:nvPicPr>
            <p:cNvPr id="1108" name="Google Shape;1108;p62"/>
            <p:cNvPicPr preferRelativeResize="0"/>
            <p:nvPr/>
          </p:nvPicPr>
          <p:blipFill rotWithShape="1">
            <a:blip r:embed="rId4">
              <a:alphaModFix/>
            </a:blip>
            <a:srcRect b="0" l="0" r="0" t="0"/>
            <a:stretch/>
          </p:blipFill>
          <p:spPr>
            <a:xfrm>
              <a:off x="4214863" y="1588277"/>
              <a:ext cx="3187800" cy="1805750"/>
            </a:xfrm>
            <a:prstGeom prst="rect">
              <a:avLst/>
            </a:prstGeom>
            <a:noFill/>
            <a:ln cap="flat" cmpd="sng" w="9525">
              <a:solidFill>
                <a:schemeClr val="dk2"/>
              </a:solidFill>
              <a:prstDash val="solid"/>
              <a:round/>
              <a:headEnd len="sm" w="sm" type="none"/>
              <a:tailEnd len="sm" w="sm" type="none"/>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